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7" r:id="rId3"/>
    <p:sldId id="318" r:id="rId4"/>
    <p:sldId id="317" r:id="rId5"/>
    <p:sldId id="319" r:id="rId6"/>
    <p:sldId id="450" r:id="rId7"/>
    <p:sldId id="451" r:id="rId8"/>
    <p:sldId id="320" r:id="rId9"/>
    <p:sldId id="321" r:id="rId10"/>
    <p:sldId id="322" r:id="rId11"/>
    <p:sldId id="298" r:id="rId12"/>
    <p:sldId id="299" r:id="rId13"/>
    <p:sldId id="300" r:id="rId14"/>
    <p:sldId id="305" r:id="rId15"/>
    <p:sldId id="301" r:id="rId16"/>
    <p:sldId id="297" r:id="rId17"/>
    <p:sldId id="267" r:id="rId18"/>
    <p:sldId id="268" r:id="rId19"/>
    <p:sldId id="269" r:id="rId20"/>
    <p:sldId id="270" r:id="rId21"/>
    <p:sldId id="274" r:id="rId22"/>
    <p:sldId id="272" r:id="rId23"/>
    <p:sldId id="275" r:id="rId24"/>
    <p:sldId id="283" r:id="rId25"/>
    <p:sldId id="285" r:id="rId26"/>
    <p:sldId id="284" r:id="rId27"/>
    <p:sldId id="286" r:id="rId28"/>
    <p:sldId id="287" r:id="rId29"/>
    <p:sldId id="273" r:id="rId30"/>
    <p:sldId id="302" r:id="rId31"/>
    <p:sldId id="303" r:id="rId32"/>
    <p:sldId id="304" r:id="rId33"/>
    <p:sldId id="289" r:id="rId34"/>
    <p:sldId id="306" r:id="rId35"/>
    <p:sldId id="288" r:id="rId36"/>
    <p:sldId id="290" r:id="rId37"/>
    <p:sldId id="311" r:id="rId38"/>
    <p:sldId id="312" r:id="rId39"/>
    <p:sldId id="291" r:id="rId40"/>
    <p:sldId id="292" r:id="rId41"/>
    <p:sldId id="294" r:id="rId42"/>
    <p:sldId id="295" r:id="rId43"/>
    <p:sldId id="296" r:id="rId44"/>
    <p:sldId id="293" r:id="rId45"/>
    <p:sldId id="258" r:id="rId46"/>
    <p:sldId id="313" r:id="rId47"/>
    <p:sldId id="308" r:id="rId48"/>
    <p:sldId id="314" r:id="rId49"/>
    <p:sldId id="309" r:id="rId50"/>
    <p:sldId id="315" r:id="rId51"/>
    <p:sldId id="310" r:id="rId52"/>
    <p:sldId id="316" r:id="rId53"/>
    <p:sldId id="307" r:id="rId54"/>
    <p:sldId id="259" r:id="rId55"/>
    <p:sldId id="260" r:id="rId56"/>
    <p:sldId id="262" r:id="rId57"/>
    <p:sldId id="276" r:id="rId58"/>
    <p:sldId id="263" r:id="rId59"/>
    <p:sldId id="277" r:id="rId60"/>
    <p:sldId id="264" r:id="rId61"/>
    <p:sldId id="278" r:id="rId62"/>
    <p:sldId id="266" r:id="rId63"/>
    <p:sldId id="279" r:id="rId64"/>
    <p:sldId id="261" r:id="rId65"/>
    <p:sldId id="28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70718-061B-974A-8AA1-40605DFDDB71}" v="720" dt="2025-09-04T13:14:28.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DBE00-E501-B44B-B3A6-A334FE1B92F4}" type="datetimeFigureOut">
              <a:rPr lang="en-US" smtClean="0"/>
              <a:t>9/4/25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1EEB0-5886-FB41-A89E-083CEEF2F924}" type="slidenum">
              <a:rPr lang="en-US" smtClean="0"/>
              <a:t>‹#›</a:t>
            </a:fld>
            <a:endParaRPr lang="en-US"/>
          </a:p>
        </p:txBody>
      </p:sp>
    </p:spTree>
    <p:extLst>
      <p:ext uri="{BB962C8B-B14F-4D97-AF65-F5344CB8AC3E}">
        <p14:creationId xmlns:p14="http://schemas.microsoft.com/office/powerpoint/2010/main" val="402353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Degenerate example = always predict false when positives are rare</a:t>
            </a:r>
          </a:p>
        </p:txBody>
      </p:sp>
      <p:sp>
        <p:nvSpPr>
          <p:cNvPr id="4" name="Slide Number Placeholder 3"/>
          <p:cNvSpPr>
            <a:spLocks noGrp="1"/>
          </p:cNvSpPr>
          <p:nvPr>
            <p:ph type="sldNum" sz="quarter" idx="5"/>
          </p:nvPr>
        </p:nvSpPr>
        <p:spPr/>
        <p:txBody>
          <a:bodyPr/>
          <a:lstStyle/>
          <a:p>
            <a:fld id="{42E1EEB0-5886-FB41-A89E-083CEEF2F924}" type="slidenum">
              <a:rPr lang="en-US" smtClean="0"/>
              <a:t>18</a:t>
            </a:fld>
            <a:endParaRPr lang="en-US"/>
          </a:p>
        </p:txBody>
      </p:sp>
    </p:spTree>
    <p:extLst>
      <p:ext uri="{BB962C8B-B14F-4D97-AF65-F5344CB8AC3E}">
        <p14:creationId xmlns:p14="http://schemas.microsoft.com/office/powerpoint/2010/main" val="116088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 = Type I error</a:t>
            </a:r>
          </a:p>
          <a:p>
            <a:r>
              <a:rPr lang="en-US" dirty="0"/>
              <a:t>False negative = Type II error</a:t>
            </a:r>
          </a:p>
        </p:txBody>
      </p:sp>
      <p:sp>
        <p:nvSpPr>
          <p:cNvPr id="4" name="Slide Number Placeholder 3"/>
          <p:cNvSpPr>
            <a:spLocks noGrp="1"/>
          </p:cNvSpPr>
          <p:nvPr>
            <p:ph type="sldNum" sz="quarter" idx="5"/>
          </p:nvPr>
        </p:nvSpPr>
        <p:spPr/>
        <p:txBody>
          <a:bodyPr/>
          <a:lstStyle/>
          <a:p>
            <a:fld id="{42E1EEB0-5886-FB41-A89E-083CEEF2F924}" type="slidenum">
              <a:rPr lang="en-US" smtClean="0"/>
              <a:t>19</a:t>
            </a:fld>
            <a:endParaRPr lang="en-US"/>
          </a:p>
        </p:txBody>
      </p:sp>
    </p:spTree>
    <p:extLst>
      <p:ext uri="{BB962C8B-B14F-4D97-AF65-F5344CB8AC3E}">
        <p14:creationId xmlns:p14="http://schemas.microsoft.com/office/powerpoint/2010/main" val="2502399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9D9A5-663A-6B70-209E-4BA61FC2E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EF2EDB-6422-0730-EA93-C8FDDFD511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F4487-F2BA-2539-887D-A1567781792D}"/>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5" name="Footer Placeholder 4">
            <a:extLst>
              <a:ext uri="{FF2B5EF4-FFF2-40B4-BE49-F238E27FC236}">
                <a16:creationId xmlns:a16="http://schemas.microsoft.com/office/drawing/2014/main" id="{5767957E-943B-66B1-F2B1-A8403720C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BB8CB-6D3A-BA64-7C71-E161AD183227}"/>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2309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23404-7348-C52E-4355-CBB91770EB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BFD088-464B-78E7-7E8A-12045E4D4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D05EDF-EE5D-AA74-F775-3CCCC959BAF9}"/>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5" name="Footer Placeholder 4">
            <a:extLst>
              <a:ext uri="{FF2B5EF4-FFF2-40B4-BE49-F238E27FC236}">
                <a16:creationId xmlns:a16="http://schemas.microsoft.com/office/drawing/2014/main" id="{991DB546-1F45-70E4-BF91-5FCC0D336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96559-3959-31F3-D744-3C009566109F}"/>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625065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B9084E-E417-D179-F36B-B08F147DE7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A2CC1-7E36-E998-4E74-A5C5B4582B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C4628-329E-F785-655B-816B56DF09A3}"/>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5" name="Footer Placeholder 4">
            <a:extLst>
              <a:ext uri="{FF2B5EF4-FFF2-40B4-BE49-F238E27FC236}">
                <a16:creationId xmlns:a16="http://schemas.microsoft.com/office/drawing/2014/main" id="{A790E113-9C31-316A-5E78-8C601BB41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82B40-711A-79FC-7719-92546969DD55}"/>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4260925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7F5F-8F1D-BFF5-D995-6BBC9DE673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94B497-FAF5-21DF-6C5B-672CE37FC3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35B51-5F70-C81F-B37C-EEE8DEFD43FD}"/>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5" name="Footer Placeholder 4">
            <a:extLst>
              <a:ext uri="{FF2B5EF4-FFF2-40B4-BE49-F238E27FC236}">
                <a16:creationId xmlns:a16="http://schemas.microsoft.com/office/drawing/2014/main" id="{7CE16AA8-1C1F-BD5B-D388-3F1ED19F6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CA96F-53D4-5EFF-BDAC-6647F1A37FE4}"/>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2799131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9B3-0B10-7F36-58A9-0981703E3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D779B2-B758-6DB5-0383-513A7E15D4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7053E-6443-895F-8AFD-5ED04938B1B9}"/>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5" name="Footer Placeholder 4">
            <a:extLst>
              <a:ext uri="{FF2B5EF4-FFF2-40B4-BE49-F238E27FC236}">
                <a16:creationId xmlns:a16="http://schemas.microsoft.com/office/drawing/2014/main" id="{C544F931-F74D-4941-A016-9CAC9CE5C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83A26-F0EE-C493-F026-97D75F26527A}"/>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131876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E411-5F59-DADF-38EE-66E626826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51511-3479-61BF-47A2-A6D597A79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A6FDA0-B7CF-DC26-DEAD-48CCCB6C5B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F8CBA4-72D8-3F15-E021-0A43756EDC95}"/>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6" name="Footer Placeholder 5">
            <a:extLst>
              <a:ext uri="{FF2B5EF4-FFF2-40B4-BE49-F238E27FC236}">
                <a16:creationId xmlns:a16="http://schemas.microsoft.com/office/drawing/2014/main" id="{D5372C47-2343-1752-2114-1456A42F4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2D8AE-967C-B561-F030-23FF1D6EACAF}"/>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582099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266D-1F23-6F28-11DE-C98402DF75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5B04C5-BBF9-EED1-4101-3257943758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E9B7B9-6825-0313-1756-33322EED37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DFB694-8690-624F-927E-517B05F3D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2E3F34-77FA-D49D-3F67-8F3C2B1209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458F94-5A5B-D322-F8DB-BBBDD78C202E}"/>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8" name="Footer Placeholder 7">
            <a:extLst>
              <a:ext uri="{FF2B5EF4-FFF2-40B4-BE49-F238E27FC236}">
                <a16:creationId xmlns:a16="http://schemas.microsoft.com/office/drawing/2014/main" id="{2A2599D9-2EAB-D91B-672E-CA44D86578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554419-D5EC-709E-A899-4DC0753905BC}"/>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1460312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163C-7F7C-9CB3-1ABC-BA69BFDF1E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7896C-8F34-7B50-B61A-9EC31268E977}"/>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4" name="Footer Placeholder 3">
            <a:extLst>
              <a:ext uri="{FF2B5EF4-FFF2-40B4-BE49-F238E27FC236}">
                <a16:creationId xmlns:a16="http://schemas.microsoft.com/office/drawing/2014/main" id="{5387E9AC-E6B1-C0A6-3133-7A2118E8E6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0D76BE-600C-C7AE-C179-F99D929DCF0D}"/>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4048836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B7DFD4-7EC7-C715-0D29-EBF87B11327D}"/>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3" name="Footer Placeholder 2">
            <a:extLst>
              <a:ext uri="{FF2B5EF4-FFF2-40B4-BE49-F238E27FC236}">
                <a16:creationId xmlns:a16="http://schemas.microsoft.com/office/drawing/2014/main" id="{BB74A70C-178B-8ECA-9653-7CE63CF9D3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253298-6594-34C6-F697-8A2A7905DD71}"/>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1215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BC27-4A3A-3A54-BD59-9E5F556DC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7DBFF2-E449-CA66-8C3A-D0A262DE47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C57E-92DD-AF1D-163E-8F2E429D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0BAA1-BB57-26E0-9FB8-3CBF0F5EAE53}"/>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6" name="Footer Placeholder 5">
            <a:extLst>
              <a:ext uri="{FF2B5EF4-FFF2-40B4-BE49-F238E27FC236}">
                <a16:creationId xmlns:a16="http://schemas.microsoft.com/office/drawing/2014/main" id="{42CF507C-E19C-D646-539C-BB169D135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AD973-6095-0A62-295F-145FB6CCFCA0}"/>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00390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E4EC6-7A97-9398-6BC8-5153F15BB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466E6-882D-C645-1E02-E599000856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68F6221-3670-EFD6-FEC4-D99253047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4AE1C6-6DAD-18A8-A432-52F108CF111D}"/>
              </a:ext>
            </a:extLst>
          </p:cNvPr>
          <p:cNvSpPr>
            <a:spLocks noGrp="1"/>
          </p:cNvSpPr>
          <p:nvPr>
            <p:ph type="dt" sz="half" idx="10"/>
          </p:nvPr>
        </p:nvSpPr>
        <p:spPr/>
        <p:txBody>
          <a:bodyPr/>
          <a:lstStyle/>
          <a:p>
            <a:fld id="{83EF0A53-0DFF-0148-A23E-BC101EC1655A}" type="datetimeFigureOut">
              <a:rPr lang="en-US" smtClean="0"/>
              <a:t>9/4/25</a:t>
            </a:fld>
            <a:endParaRPr lang="en-US"/>
          </a:p>
        </p:txBody>
      </p:sp>
      <p:sp>
        <p:nvSpPr>
          <p:cNvPr id="6" name="Footer Placeholder 5">
            <a:extLst>
              <a:ext uri="{FF2B5EF4-FFF2-40B4-BE49-F238E27FC236}">
                <a16:creationId xmlns:a16="http://schemas.microsoft.com/office/drawing/2014/main" id="{6861F0D4-63BD-AEF4-3489-E5B1DEB98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E736A-655F-BD63-2977-8F29A0EE31F0}"/>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89718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06137E-0332-66EB-BA13-CF65021056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5D3A8-822D-5F99-7E77-0A2C072A88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F7A00-8BAD-629F-BA3B-962CC19F31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3EF0A53-0DFF-0148-A23E-BC101EC1655A}" type="datetimeFigureOut">
              <a:rPr lang="en-US" smtClean="0"/>
              <a:t>9/4/25</a:t>
            </a:fld>
            <a:endParaRPr lang="en-US"/>
          </a:p>
        </p:txBody>
      </p:sp>
      <p:sp>
        <p:nvSpPr>
          <p:cNvPr id="5" name="Footer Placeholder 4">
            <a:extLst>
              <a:ext uri="{FF2B5EF4-FFF2-40B4-BE49-F238E27FC236}">
                <a16:creationId xmlns:a16="http://schemas.microsoft.com/office/drawing/2014/main" id="{FE513D42-AAAA-25BF-B2FC-E98E6475F6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E54541C-057B-DA97-BD13-55DB514AB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F60C1F-40CB-9A45-8DEA-BB622076F957}" type="slidenum">
              <a:rPr lang="en-US" smtClean="0"/>
              <a:t>‹#›</a:t>
            </a:fld>
            <a:endParaRPr lang="en-US"/>
          </a:p>
        </p:txBody>
      </p:sp>
    </p:spTree>
    <p:extLst>
      <p:ext uri="{BB962C8B-B14F-4D97-AF65-F5344CB8AC3E}">
        <p14:creationId xmlns:p14="http://schemas.microsoft.com/office/powerpoint/2010/main" val="3088683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Evaluation_of_binary_classifier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mlstory.org/prediction.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learn.bu.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lstory.org/prediction.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Scoring_rule" TargetMode="External"/><Relationship Id="rId1" Type="http://schemas.openxmlformats.org/officeDocument/2006/relationships/slideLayout" Target="../slideLayouts/slideLayout4.xml"/><Relationship Id="rId4" Type="http://schemas.openxmlformats.org/officeDocument/2006/relationships/image" Target="../media/image14.gif"/></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eptigp.github.io/"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pdf/2411.16725"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pdf/2504.09426"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rxiv.org/pdf/2506.22598" TargetMode="Externa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nature.com/articles/s41467-025-62590-4"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bryanplummer.com/"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rxiv.org/pdf/2503.13652"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mailto:mahirp@bu.edu" TargetMode="External"/><Relationship Id="rId2" Type="http://schemas.openxmlformats.org/officeDocument/2006/relationships/hyperlink" Target="mailto:jconsidi@bu.edu"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248F-6807-B345-9BF4-3E7F39D35B2B}"/>
              </a:ext>
            </a:extLst>
          </p:cNvPr>
          <p:cNvSpPr>
            <a:spLocks noGrp="1"/>
          </p:cNvSpPr>
          <p:nvPr>
            <p:ph type="ctrTitle"/>
          </p:nvPr>
        </p:nvSpPr>
        <p:spPr/>
        <p:txBody>
          <a:bodyPr>
            <a:normAutofit fontScale="90000"/>
          </a:bodyPr>
          <a:lstStyle/>
          <a:p>
            <a:r>
              <a:rPr lang="en-US" dirty="0"/>
              <a:t>Graduate Artificial Intelligence</a:t>
            </a:r>
            <a:br>
              <a:rPr lang="en-US" dirty="0"/>
            </a:br>
            <a:r>
              <a:rPr lang="en-US" dirty="0"/>
              <a:t>CS 640</a:t>
            </a:r>
            <a:br>
              <a:rPr lang="en-US" dirty="0"/>
            </a:br>
            <a:r>
              <a:rPr lang="en-US" dirty="0"/>
              <a:t>Measures of Success</a:t>
            </a:r>
          </a:p>
        </p:txBody>
      </p:sp>
      <p:sp>
        <p:nvSpPr>
          <p:cNvPr id="3" name="Subtitle 2">
            <a:extLst>
              <a:ext uri="{FF2B5EF4-FFF2-40B4-BE49-F238E27FC236}">
                <a16:creationId xmlns:a16="http://schemas.microsoft.com/office/drawing/2014/main" id="{4BEA7B9F-F03C-066A-38CE-5D4D1345DC45}"/>
              </a:ext>
            </a:extLst>
          </p:cNvPr>
          <p:cNvSpPr>
            <a:spLocks noGrp="1"/>
          </p:cNvSpPr>
          <p:nvPr>
            <p:ph type="subTitle" idx="1"/>
          </p:nvPr>
        </p:nvSpPr>
        <p:spPr/>
        <p:txBody>
          <a:bodyPr/>
          <a:lstStyle/>
          <a:p>
            <a:r>
              <a:rPr lang="en-US" dirty="0"/>
              <a:t>Jeffrey Considine</a:t>
            </a:r>
          </a:p>
          <a:p>
            <a:r>
              <a:rPr lang="en-US" dirty="0" err="1"/>
              <a:t>jconsidi@bu.edu</a:t>
            </a:r>
            <a:endParaRPr lang="en-US" dirty="0"/>
          </a:p>
        </p:txBody>
      </p:sp>
    </p:spTree>
    <p:extLst>
      <p:ext uri="{BB962C8B-B14F-4D97-AF65-F5344CB8AC3E}">
        <p14:creationId xmlns:p14="http://schemas.microsoft.com/office/powerpoint/2010/main" val="2379636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3EF38-DB25-8096-76A2-32DBF17AA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350BE2-BA76-C6E4-7E32-002ACA364D45}"/>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F9E022AE-B7B9-1645-9C4B-EC10D6AFBC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404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D3AC-0FC3-415D-04D7-BA70ED977CB0}"/>
              </a:ext>
            </a:extLst>
          </p:cNvPr>
          <p:cNvSpPr>
            <a:spLocks noGrp="1"/>
          </p:cNvSpPr>
          <p:nvPr>
            <p:ph type="title"/>
          </p:nvPr>
        </p:nvSpPr>
        <p:spPr/>
        <p:txBody>
          <a:bodyPr/>
          <a:lstStyle/>
          <a:p>
            <a:r>
              <a:rPr lang="en-US" dirty="0"/>
              <a:t>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40A002-621F-4CF7-1311-148DB1FFE2F4}"/>
                  </a:ext>
                </a:extLst>
              </p:cNvPr>
              <p:cNvSpPr>
                <a:spLocks noGrp="1"/>
              </p:cNvSpPr>
              <p:nvPr>
                <p:ph idx="1"/>
              </p:nvPr>
            </p:nvSpPr>
            <p:spPr/>
            <p:txBody>
              <a:bodyPr/>
              <a:lstStyle/>
              <a:p>
                <a:r>
                  <a:rPr lang="en-US" dirty="0"/>
                  <a:t>Given a data set of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𝑖</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b="0" i="1" dirty="0" smtClean="0">
                            <a:latin typeface="Cambria Math" panose="02040503050406030204" pitchFamily="18" charset="0"/>
                          </a:rPr>
                          <m:t>𝑖</m:t>
                        </m:r>
                      </m:sub>
                    </m:sSub>
                  </m:oMath>
                </a14:m>
                <a:r>
                  <a:rPr lang="en-US" dirty="0"/>
                  <a:t> values, construct a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a:t>
                </a:r>
              </a:p>
              <a:p>
                <a:pPr lvl="1"/>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dirty="0"/>
                  <a:t> often a vector, so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𝑖</m:t>
                        </m:r>
                      </m:sub>
                    </m:sSub>
                  </m:oMath>
                </a14:m>
                <a:r>
                  <a:rPr lang="en-US" dirty="0"/>
                  <a:t> may be more appropriate.</a:t>
                </a:r>
              </a:p>
              <a:p>
                <a:pPr lvl="1"/>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b="0" i="1" dirty="0" smtClean="0">
                            <a:latin typeface="Cambria Math" panose="02040503050406030204" pitchFamily="18" charset="0"/>
                          </a:rPr>
                          <m:t>𝑖</m:t>
                        </m:r>
                      </m:sub>
                    </m:sSub>
                  </m:oMath>
                </a14:m>
                <a:r>
                  <a:rPr lang="en-US" dirty="0"/>
                  <a:t> usually a scalar value.</a:t>
                </a:r>
              </a:p>
              <a:p>
                <a:pPr lvl="1"/>
                <a:endParaRPr lang="en-US" dirty="0"/>
              </a:p>
              <a:p>
                <a:pPr lvl="1"/>
                <a:endParaRPr lang="en-US" dirty="0"/>
              </a:p>
              <a:p>
                <a:r>
                  <a:rPr lang="en-US" dirty="0"/>
                  <a:t>Example:</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4F40A002-621F-4CF7-1311-148DB1FFE2F4}"/>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769812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B7F8-5D38-16B8-4354-09005F7EB6C5}"/>
              </a:ext>
            </a:extLst>
          </p:cNvPr>
          <p:cNvSpPr>
            <a:spLocks noGrp="1"/>
          </p:cNvSpPr>
          <p:nvPr>
            <p:ph type="title"/>
          </p:nvPr>
        </p:nvSpPr>
        <p:spPr/>
        <p:txBody>
          <a:bodyPr/>
          <a:lstStyle/>
          <a:p>
            <a:r>
              <a:rPr lang="en-US" dirty="0"/>
              <a:t>How Do We Grade Regressed Functions?</a:t>
            </a:r>
          </a:p>
        </p:txBody>
      </p:sp>
      <p:sp>
        <p:nvSpPr>
          <p:cNvPr id="4" name="Content Placeholder 2">
            <a:extLst>
              <a:ext uri="{FF2B5EF4-FFF2-40B4-BE49-F238E27FC236}">
                <a16:creationId xmlns:a16="http://schemas.microsoft.com/office/drawing/2014/main" id="{14EC4C84-1C06-58C3-3BFB-D8FF06B79829}"/>
              </a:ext>
            </a:extLst>
          </p:cNvPr>
          <p:cNvSpPr>
            <a:spLocks noGrp="1"/>
          </p:cNvSpPr>
          <p:nvPr>
            <p:ph idx="1"/>
          </p:nvPr>
        </p:nvSpPr>
        <p:spPr>
          <a:xfrm>
            <a:off x="838200" y="1825625"/>
            <a:ext cx="10515600" cy="4351338"/>
          </a:xfrm>
        </p:spPr>
        <p:txBody>
          <a:bodyPr>
            <a:normAutofit/>
          </a:bodyPr>
          <a:lstStyle/>
          <a:p>
            <a:pPr marL="0" indent="0">
              <a:buNone/>
            </a:pPr>
            <a:r>
              <a:rPr lang="en-US" sz="9600" dirty="0">
                <a:solidFill>
                  <a:srgbClr val="7030A0"/>
                </a:solidFill>
              </a:rPr>
              <a:t>???</a:t>
            </a:r>
          </a:p>
        </p:txBody>
      </p:sp>
    </p:spTree>
    <p:extLst>
      <p:ext uri="{BB962C8B-B14F-4D97-AF65-F5344CB8AC3E}">
        <p14:creationId xmlns:p14="http://schemas.microsoft.com/office/powerpoint/2010/main" val="373330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F21E-95A7-EF39-B906-F9D1AFB8E7FB}"/>
              </a:ext>
            </a:extLst>
          </p:cNvPr>
          <p:cNvSpPr>
            <a:spLocks noGrp="1"/>
          </p:cNvSpPr>
          <p:nvPr>
            <p:ph type="title"/>
          </p:nvPr>
        </p:nvSpPr>
        <p:spPr/>
        <p:txBody>
          <a:bodyPr/>
          <a:lstStyle/>
          <a:p>
            <a:r>
              <a:rPr lang="en-US" dirty="0"/>
              <a:t>Loss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2CD2A21-F9E4-A5AD-24C8-27A71A1F718D}"/>
                  </a:ext>
                </a:extLst>
              </p:cNvPr>
              <p:cNvSpPr>
                <a:spLocks noGrp="1"/>
              </p:cNvSpPr>
              <p:nvPr>
                <p:ph idx="1"/>
              </p:nvPr>
            </p:nvSpPr>
            <p:spPr/>
            <p:txBody>
              <a:bodyPr>
                <a:normAutofit/>
              </a:bodyPr>
              <a:lstStyle/>
              <a:p>
                <a:pPr marL="0" indent="0">
                  <a:buNone/>
                </a:pPr>
                <a:r>
                  <a:rPr lang="en-US" dirty="0"/>
                  <a:t>Let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r>
                  <a:rPr lang="en-US" dirty="0"/>
                  <a:t>. How good is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Mean squared error</a:t>
                </a:r>
              </a:p>
              <a:p>
                <a:endParaRPr lang="en-US" dirty="0"/>
              </a:p>
              <a:p>
                <a:endParaRPr lang="en-US" dirty="0"/>
              </a:p>
              <a:p>
                <a:r>
                  <a:rPr lang="en-US" dirty="0"/>
                  <a:t>Root mean squared error</a:t>
                </a:r>
              </a:p>
              <a:p>
                <a:endParaRPr lang="en-US" dirty="0"/>
              </a:p>
              <a:p>
                <a:endParaRPr lang="en-US" dirty="0"/>
              </a:p>
              <a:p>
                <a:r>
                  <a:rPr lang="en-US" dirty="0"/>
                  <a:t>Mean absolute error</a:t>
                </a:r>
              </a:p>
            </p:txBody>
          </p:sp>
        </mc:Choice>
        <mc:Fallback>
          <p:sp>
            <p:nvSpPr>
              <p:cNvPr id="3" name="Content Placeholder 2">
                <a:extLst>
                  <a:ext uri="{FF2B5EF4-FFF2-40B4-BE49-F238E27FC236}">
                    <a16:creationId xmlns:a16="http://schemas.microsoft.com/office/drawing/2014/main" id="{A2CD2A21-F9E4-A5AD-24C8-27A71A1F718D}"/>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246045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78D42-C2EC-7CA9-8753-DFE47E38B6B0}"/>
              </a:ext>
            </a:extLst>
          </p:cNvPr>
          <p:cNvSpPr>
            <a:spLocks noGrp="1"/>
          </p:cNvSpPr>
          <p:nvPr>
            <p:ph type="title"/>
          </p:nvPr>
        </p:nvSpPr>
        <p:spPr/>
        <p:txBody>
          <a:bodyPr/>
          <a:lstStyle/>
          <a:p>
            <a:r>
              <a:rPr lang="en-US" dirty="0"/>
              <a:t>Sanity Check</a:t>
            </a:r>
          </a:p>
        </p:txBody>
      </p:sp>
      <p:sp>
        <p:nvSpPr>
          <p:cNvPr id="3" name="Content Placeholder 2">
            <a:extLst>
              <a:ext uri="{FF2B5EF4-FFF2-40B4-BE49-F238E27FC236}">
                <a16:creationId xmlns:a16="http://schemas.microsoft.com/office/drawing/2014/main" id="{B18F965F-4983-5201-70A0-21A645664C9C}"/>
              </a:ext>
            </a:extLst>
          </p:cNvPr>
          <p:cNvSpPr>
            <a:spLocks noGrp="1"/>
          </p:cNvSpPr>
          <p:nvPr>
            <p:ph idx="1"/>
          </p:nvPr>
        </p:nvSpPr>
        <p:spPr/>
        <p:txBody>
          <a:bodyPr/>
          <a:lstStyle/>
          <a:p>
            <a:r>
              <a:rPr lang="en-US" dirty="0"/>
              <a:t>Is this a </a:t>
            </a:r>
            <a:r>
              <a:rPr lang="en-US" dirty="0">
                <a:solidFill>
                  <a:srgbClr val="7030A0"/>
                </a:solidFill>
              </a:rPr>
              <a:t>machine learning</a:t>
            </a:r>
            <a:r>
              <a:rPr lang="en-US" dirty="0"/>
              <a:t> course or an </a:t>
            </a:r>
            <a:r>
              <a:rPr lang="en-US" dirty="0">
                <a:solidFill>
                  <a:srgbClr val="7030A0"/>
                </a:solidFill>
              </a:rPr>
              <a:t>artificial intelligence</a:t>
            </a:r>
            <a:r>
              <a:rPr lang="en-US" dirty="0"/>
              <a:t> course?</a:t>
            </a:r>
          </a:p>
        </p:txBody>
      </p:sp>
    </p:spTree>
    <p:extLst>
      <p:ext uri="{BB962C8B-B14F-4D97-AF65-F5344CB8AC3E}">
        <p14:creationId xmlns:p14="http://schemas.microsoft.com/office/powerpoint/2010/main" val="300331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2E66-AAA6-1C9F-0566-E070C7AB9709}"/>
              </a:ext>
            </a:extLst>
          </p:cNvPr>
          <p:cNvSpPr>
            <a:spLocks noGrp="1"/>
          </p:cNvSpPr>
          <p:nvPr>
            <p:ph type="title"/>
          </p:nvPr>
        </p:nvSpPr>
        <p:spPr/>
        <p:txBody>
          <a:bodyPr/>
          <a:lstStyle/>
          <a:p>
            <a:r>
              <a:rPr lang="en-US" dirty="0"/>
              <a:t>Regression versus deciding?</a:t>
            </a:r>
          </a:p>
        </p:txBody>
      </p:sp>
      <p:sp>
        <p:nvSpPr>
          <p:cNvPr id="4" name="Content Placeholder 2">
            <a:extLst>
              <a:ext uri="{FF2B5EF4-FFF2-40B4-BE49-F238E27FC236}">
                <a16:creationId xmlns:a16="http://schemas.microsoft.com/office/drawing/2014/main" id="{6AB73789-B61A-D372-D7C6-D9B8FA8E9C68}"/>
              </a:ext>
            </a:extLst>
          </p:cNvPr>
          <p:cNvSpPr>
            <a:spLocks noGrp="1"/>
          </p:cNvSpPr>
          <p:nvPr>
            <p:ph idx="1"/>
          </p:nvPr>
        </p:nvSpPr>
        <p:spPr>
          <a:xfrm>
            <a:off x="838200" y="1825625"/>
            <a:ext cx="10515600" cy="4351338"/>
          </a:xfrm>
        </p:spPr>
        <p:txBody>
          <a:bodyPr>
            <a:normAutofit/>
          </a:bodyPr>
          <a:lstStyle/>
          <a:p>
            <a:pPr marL="0" indent="0">
              <a:buNone/>
            </a:pPr>
            <a:r>
              <a:rPr lang="en-US" sz="9600" dirty="0">
                <a:solidFill>
                  <a:srgbClr val="7030A0"/>
                </a:solidFill>
              </a:rPr>
              <a:t>???</a:t>
            </a:r>
          </a:p>
        </p:txBody>
      </p:sp>
    </p:spTree>
    <p:extLst>
      <p:ext uri="{BB962C8B-B14F-4D97-AF65-F5344CB8AC3E}">
        <p14:creationId xmlns:p14="http://schemas.microsoft.com/office/powerpoint/2010/main" val="27607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F1DB8-CD2F-97EE-931A-0920CF38B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15194-C965-0D9C-7878-BB9AF918E3A0}"/>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A2D5A82E-8E7A-A024-B9E0-2EE2788291C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020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C335-2897-5D98-67AA-592ECF457AB4}"/>
              </a:ext>
            </a:extLst>
          </p:cNvPr>
          <p:cNvSpPr>
            <a:spLocks noGrp="1"/>
          </p:cNvSpPr>
          <p:nvPr>
            <p:ph type="title"/>
          </p:nvPr>
        </p:nvSpPr>
        <p:spPr/>
        <p:txBody>
          <a:bodyPr/>
          <a:lstStyle/>
          <a:p>
            <a:r>
              <a:rPr lang="en-US" dirty="0"/>
              <a:t>Binary Measures of Success</a:t>
            </a:r>
          </a:p>
        </p:txBody>
      </p:sp>
      <p:sp>
        <p:nvSpPr>
          <p:cNvPr id="3" name="Content Placeholder 2">
            <a:extLst>
              <a:ext uri="{FF2B5EF4-FFF2-40B4-BE49-F238E27FC236}">
                <a16:creationId xmlns:a16="http://schemas.microsoft.com/office/drawing/2014/main" id="{161CF822-EDFE-6A7D-0FD6-D0F19CF96AB6}"/>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Image source: https://</a:t>
            </a:r>
            <a:r>
              <a:rPr lang="en-US" dirty="0" err="1"/>
              <a:t>www.producthunt.com</a:t>
            </a:r>
            <a:r>
              <a:rPr lang="en-US" dirty="0"/>
              <a:t>/products/not-hotdog</a:t>
            </a:r>
          </a:p>
        </p:txBody>
      </p:sp>
      <p:pic>
        <p:nvPicPr>
          <p:cNvPr id="5" name="Picture 4">
            <a:extLst>
              <a:ext uri="{FF2B5EF4-FFF2-40B4-BE49-F238E27FC236}">
                <a16:creationId xmlns:a16="http://schemas.microsoft.com/office/drawing/2014/main" id="{907A61B2-8C01-0F32-7C82-9C58AE5B459D}"/>
              </a:ext>
            </a:extLst>
          </p:cNvPr>
          <p:cNvPicPr>
            <a:picLocks noChangeAspect="1"/>
          </p:cNvPicPr>
          <p:nvPr/>
        </p:nvPicPr>
        <p:blipFill>
          <a:blip r:embed="rId2"/>
          <a:stretch>
            <a:fillRect/>
          </a:stretch>
        </p:blipFill>
        <p:spPr>
          <a:xfrm>
            <a:off x="838200" y="1722361"/>
            <a:ext cx="10501756" cy="2305941"/>
          </a:xfrm>
          <a:prstGeom prst="rect">
            <a:avLst/>
          </a:prstGeom>
        </p:spPr>
      </p:pic>
    </p:spTree>
    <p:extLst>
      <p:ext uri="{BB962C8B-B14F-4D97-AF65-F5344CB8AC3E}">
        <p14:creationId xmlns:p14="http://schemas.microsoft.com/office/powerpoint/2010/main" val="891434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662B-992E-8926-389E-2DF4CF1137D7}"/>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E913BEEF-71F6-A7D3-5BD8-8675E5E2DAB7}"/>
              </a:ext>
            </a:extLst>
          </p:cNvPr>
          <p:cNvSpPr>
            <a:spLocks noGrp="1"/>
          </p:cNvSpPr>
          <p:nvPr>
            <p:ph idx="1"/>
          </p:nvPr>
        </p:nvSpPr>
        <p:spPr/>
        <p:txBody>
          <a:bodyPr/>
          <a:lstStyle/>
          <a:p>
            <a:pPr marL="0" indent="0">
              <a:buNone/>
            </a:pPr>
            <a:r>
              <a:rPr lang="en-US" dirty="0"/>
              <a:t>Accuracy = # correct predictions / # predictions</a:t>
            </a:r>
          </a:p>
          <a:p>
            <a:endParaRPr lang="en-US" dirty="0"/>
          </a:p>
          <a:p>
            <a:r>
              <a:rPr lang="en-US" dirty="0"/>
              <a:t>Not all errors are equal.</a:t>
            </a:r>
          </a:p>
          <a:p>
            <a:pPr lvl="1"/>
            <a:r>
              <a:rPr lang="en-US" dirty="0"/>
              <a:t>Some mistakes are more expensive than others.</a:t>
            </a:r>
          </a:p>
          <a:p>
            <a:pPr lvl="1"/>
            <a:r>
              <a:rPr lang="en-US" dirty="0"/>
              <a:t>Examples?</a:t>
            </a:r>
          </a:p>
          <a:p>
            <a:pPr lvl="1"/>
            <a:endParaRPr lang="en-US" dirty="0"/>
          </a:p>
          <a:p>
            <a:pPr lvl="1"/>
            <a:endParaRPr lang="en-US" dirty="0"/>
          </a:p>
          <a:p>
            <a:endParaRPr lang="en-US" dirty="0"/>
          </a:p>
          <a:p>
            <a:r>
              <a:rPr lang="en-US" dirty="0"/>
              <a:t>Degenerate example?</a:t>
            </a:r>
          </a:p>
        </p:txBody>
      </p:sp>
    </p:spTree>
    <p:extLst>
      <p:ext uri="{BB962C8B-B14F-4D97-AF65-F5344CB8AC3E}">
        <p14:creationId xmlns:p14="http://schemas.microsoft.com/office/powerpoint/2010/main" val="174749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20996EA-7FE8-9812-9BC6-F072B857F3C8}"/>
              </a:ext>
            </a:extLst>
          </p:cNvPr>
          <p:cNvSpPr>
            <a:spLocks noGrp="1"/>
          </p:cNvSpPr>
          <p:nvPr>
            <p:ph idx="1"/>
          </p:nvPr>
        </p:nvSpPr>
        <p:spPr>
          <a:xfrm>
            <a:off x="838200" y="1825625"/>
            <a:ext cx="10515600" cy="4351338"/>
          </a:xfrm>
        </p:spPr>
        <p:txBody>
          <a:bodyPr anchor="b"/>
          <a:lstStyle/>
          <a:p>
            <a:pPr marL="0" indent="0">
              <a:buNone/>
            </a:pPr>
            <a:r>
              <a:rPr lang="en-US" dirty="0"/>
              <a:t>* “Truth” may be “best available standard”.</a:t>
            </a:r>
          </a:p>
        </p:txBody>
      </p:sp>
      <p:sp>
        <p:nvSpPr>
          <p:cNvPr id="2" name="Title 1">
            <a:extLst>
              <a:ext uri="{FF2B5EF4-FFF2-40B4-BE49-F238E27FC236}">
                <a16:creationId xmlns:a16="http://schemas.microsoft.com/office/drawing/2014/main" id="{87B001CE-6A7B-D11D-4B3F-40B74CC2A71B}"/>
              </a:ext>
            </a:extLst>
          </p:cNvPr>
          <p:cNvSpPr>
            <a:spLocks noGrp="1"/>
          </p:cNvSpPr>
          <p:nvPr>
            <p:ph type="title"/>
          </p:nvPr>
        </p:nvSpPr>
        <p:spPr/>
        <p:txBody>
          <a:bodyPr/>
          <a:lstStyle/>
          <a:p>
            <a:r>
              <a:rPr lang="en-US" dirty="0"/>
              <a:t>Confusion Matrix (counts)</a:t>
            </a:r>
          </a:p>
        </p:txBody>
      </p:sp>
      <p:graphicFrame>
        <p:nvGraphicFramePr>
          <p:cNvPr id="6" name="Table 5">
            <a:extLst>
              <a:ext uri="{FF2B5EF4-FFF2-40B4-BE49-F238E27FC236}">
                <a16:creationId xmlns:a16="http://schemas.microsoft.com/office/drawing/2014/main" id="{E37AEFEC-3F6D-CFBF-0647-C73CBDA5DE96}"/>
              </a:ext>
            </a:extLst>
          </p:cNvPr>
          <p:cNvGraphicFramePr>
            <a:graphicFrameLocks noGrp="1"/>
          </p:cNvGraphicFramePr>
          <p:nvPr>
            <p:extLst>
              <p:ext uri="{D42A27DB-BD31-4B8C-83A1-F6EECF244321}">
                <p14:modId xmlns:p14="http://schemas.microsoft.com/office/powerpoint/2010/main" val="2515666102"/>
              </p:ext>
            </p:extLst>
          </p:nvPr>
        </p:nvGraphicFramePr>
        <p:xfrm>
          <a:off x="2032000" y="2872740"/>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91367582"/>
                    </a:ext>
                  </a:extLst>
                </a:gridCol>
                <a:gridCol w="2709333">
                  <a:extLst>
                    <a:ext uri="{9D8B030D-6E8A-4147-A177-3AD203B41FA5}">
                      <a16:colId xmlns:a16="http://schemas.microsoft.com/office/drawing/2014/main" val="1648485099"/>
                    </a:ext>
                  </a:extLst>
                </a:gridCol>
                <a:gridCol w="2709333">
                  <a:extLst>
                    <a:ext uri="{9D8B030D-6E8A-4147-A177-3AD203B41FA5}">
                      <a16:colId xmlns:a16="http://schemas.microsoft.com/office/drawing/2014/main" val="449162604"/>
                    </a:ext>
                  </a:extLst>
                </a:gridCol>
              </a:tblGrid>
              <a:tr h="370840">
                <a:tc>
                  <a:txBody>
                    <a:bodyPr/>
                    <a:lstStyle/>
                    <a:p>
                      <a:endParaRPr lang="en-US"/>
                    </a:p>
                  </a:txBody>
                  <a:tcPr/>
                </a:tc>
                <a:tc>
                  <a:txBody>
                    <a:bodyPr/>
                    <a:lstStyle/>
                    <a:p>
                      <a:r>
                        <a:rPr lang="en-US" dirty="0"/>
                        <a:t>Prediction: positive</a:t>
                      </a:r>
                    </a:p>
                  </a:txBody>
                  <a:tcPr/>
                </a:tc>
                <a:tc>
                  <a:txBody>
                    <a:bodyPr/>
                    <a:lstStyle/>
                    <a:p>
                      <a:r>
                        <a:rPr lang="en-US" dirty="0"/>
                        <a:t>Answer: negative</a:t>
                      </a:r>
                    </a:p>
                  </a:txBody>
                  <a:tcPr/>
                </a:tc>
                <a:extLst>
                  <a:ext uri="{0D108BD9-81ED-4DB2-BD59-A6C34878D82A}">
                    <a16:rowId xmlns:a16="http://schemas.microsoft.com/office/drawing/2014/main" val="425652974"/>
                  </a:ext>
                </a:extLst>
              </a:tr>
              <a:tr h="370840">
                <a:tc>
                  <a:txBody>
                    <a:bodyPr/>
                    <a:lstStyle/>
                    <a:p>
                      <a:r>
                        <a:rPr lang="en-US" dirty="0"/>
                        <a:t>Truth: positive</a:t>
                      </a:r>
                    </a:p>
                  </a:txBody>
                  <a:tcPr/>
                </a:tc>
                <a:tc>
                  <a:txBody>
                    <a:bodyPr/>
                    <a:lstStyle/>
                    <a:p>
                      <a:pPr algn="ctr"/>
                      <a:r>
                        <a:rPr lang="en-US" dirty="0"/>
                        <a:t>true positive</a:t>
                      </a:r>
                    </a:p>
                  </a:txBody>
                  <a:tcPr/>
                </a:tc>
                <a:tc>
                  <a:txBody>
                    <a:bodyPr/>
                    <a:lstStyle/>
                    <a:p>
                      <a:pPr algn="ctr"/>
                      <a:r>
                        <a:rPr lang="en-US" dirty="0"/>
                        <a:t>false negative</a:t>
                      </a:r>
                    </a:p>
                  </a:txBody>
                  <a:tcPr/>
                </a:tc>
                <a:extLst>
                  <a:ext uri="{0D108BD9-81ED-4DB2-BD59-A6C34878D82A}">
                    <a16:rowId xmlns:a16="http://schemas.microsoft.com/office/drawing/2014/main" val="1470028023"/>
                  </a:ext>
                </a:extLst>
              </a:tr>
              <a:tr h="370840">
                <a:tc>
                  <a:txBody>
                    <a:bodyPr/>
                    <a:lstStyle/>
                    <a:p>
                      <a:r>
                        <a:rPr lang="en-US" dirty="0"/>
                        <a:t>Truth: negative</a:t>
                      </a:r>
                    </a:p>
                  </a:txBody>
                  <a:tcPr/>
                </a:tc>
                <a:tc>
                  <a:txBody>
                    <a:bodyPr/>
                    <a:lstStyle/>
                    <a:p>
                      <a:pPr algn="ctr"/>
                      <a:r>
                        <a:rPr lang="en-US" dirty="0"/>
                        <a:t>false positive</a:t>
                      </a:r>
                    </a:p>
                  </a:txBody>
                  <a:tcPr/>
                </a:tc>
                <a:tc>
                  <a:txBody>
                    <a:bodyPr/>
                    <a:lstStyle/>
                    <a:p>
                      <a:pPr algn="ctr"/>
                      <a:r>
                        <a:rPr lang="en-US" dirty="0"/>
                        <a:t>true negative</a:t>
                      </a:r>
                    </a:p>
                  </a:txBody>
                  <a:tcPr/>
                </a:tc>
                <a:extLst>
                  <a:ext uri="{0D108BD9-81ED-4DB2-BD59-A6C34878D82A}">
                    <a16:rowId xmlns:a16="http://schemas.microsoft.com/office/drawing/2014/main" val="2612859786"/>
                  </a:ext>
                </a:extLst>
              </a:tr>
            </a:tbl>
          </a:graphicData>
        </a:graphic>
      </p:graphicFrame>
    </p:spTree>
    <p:extLst>
      <p:ext uri="{BB962C8B-B14F-4D97-AF65-F5344CB8AC3E}">
        <p14:creationId xmlns:p14="http://schemas.microsoft.com/office/powerpoint/2010/main" val="298738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F0B0-AAB3-D7FE-8048-454D7B9AFE2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1A669A00-9B8A-75C5-A9F7-08ABDCA389E4}"/>
              </a:ext>
            </a:extLst>
          </p:cNvPr>
          <p:cNvSpPr>
            <a:spLocks noGrp="1"/>
          </p:cNvSpPr>
          <p:nvPr>
            <p:ph idx="1"/>
          </p:nvPr>
        </p:nvSpPr>
        <p:spPr/>
        <p:txBody>
          <a:bodyPr/>
          <a:lstStyle/>
          <a:p>
            <a:r>
              <a:rPr lang="en-US" dirty="0"/>
              <a:t>Course Logistics</a:t>
            </a:r>
          </a:p>
          <a:p>
            <a:r>
              <a:rPr lang="en-US" dirty="0"/>
              <a:t>Regression and loss functions</a:t>
            </a:r>
          </a:p>
          <a:p>
            <a:r>
              <a:rPr lang="en-US" dirty="0"/>
              <a:t>Binary measures of success</a:t>
            </a:r>
          </a:p>
          <a:p>
            <a:r>
              <a:rPr lang="en-US" dirty="0"/>
              <a:t>Making decisions</a:t>
            </a:r>
          </a:p>
          <a:p>
            <a:r>
              <a:rPr lang="en-US" dirty="0"/>
              <a:t>Utility theory</a:t>
            </a:r>
          </a:p>
          <a:p>
            <a:r>
              <a:rPr lang="en-US" dirty="0"/>
              <a:t>Back to loss functions</a:t>
            </a:r>
          </a:p>
          <a:p>
            <a:r>
              <a:rPr lang="en-US" dirty="0"/>
              <a:t>AI Research at BU (if time)</a:t>
            </a:r>
          </a:p>
          <a:p>
            <a:endParaRPr lang="en-US" dirty="0"/>
          </a:p>
        </p:txBody>
      </p:sp>
    </p:spTree>
    <p:extLst>
      <p:ext uri="{BB962C8B-B14F-4D97-AF65-F5344CB8AC3E}">
        <p14:creationId xmlns:p14="http://schemas.microsoft.com/office/powerpoint/2010/main" val="709448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96C07-2B1A-A6F8-0330-7D14DF8E884E}"/>
              </a:ext>
            </a:extLst>
          </p:cNvPr>
          <p:cNvSpPr>
            <a:spLocks noGrp="1"/>
          </p:cNvSpPr>
          <p:nvPr>
            <p:ph type="title"/>
          </p:nvPr>
        </p:nvSpPr>
        <p:spPr/>
        <p:txBody>
          <a:bodyPr/>
          <a:lstStyle/>
          <a:p>
            <a:r>
              <a:rPr lang="en-US" dirty="0"/>
              <a:t>Rates</a:t>
            </a:r>
          </a:p>
        </p:txBody>
      </p:sp>
      <p:sp>
        <p:nvSpPr>
          <p:cNvPr id="3" name="Content Placeholder 2">
            <a:extLst>
              <a:ext uri="{FF2B5EF4-FFF2-40B4-BE49-F238E27FC236}">
                <a16:creationId xmlns:a16="http://schemas.microsoft.com/office/drawing/2014/main" id="{2A3B31A8-7D16-8401-2323-50EB4E013298}"/>
              </a:ext>
            </a:extLst>
          </p:cNvPr>
          <p:cNvSpPr>
            <a:spLocks noGrp="1"/>
          </p:cNvSpPr>
          <p:nvPr>
            <p:ph idx="1"/>
          </p:nvPr>
        </p:nvSpPr>
        <p:spPr/>
        <p:txBody>
          <a:bodyPr/>
          <a:lstStyle/>
          <a:p>
            <a:r>
              <a:rPr lang="en-US" dirty="0"/>
              <a:t>True positive rate: P(said hotdog | was hotdog)</a:t>
            </a:r>
          </a:p>
          <a:p>
            <a:pPr lvl="1"/>
            <a:r>
              <a:rPr lang="en-US" dirty="0"/>
              <a:t>Also called “sensitivity” and “recall”.</a:t>
            </a:r>
          </a:p>
          <a:p>
            <a:r>
              <a:rPr lang="en-US" dirty="0"/>
              <a:t>True negative rate: P(said not hotdog | was not hotdog)</a:t>
            </a:r>
          </a:p>
          <a:p>
            <a:pPr lvl="1"/>
            <a:r>
              <a:rPr lang="en-US" dirty="0"/>
              <a:t>Also called “selectivity”.</a:t>
            </a:r>
          </a:p>
          <a:p>
            <a:endParaRPr lang="en-US" dirty="0"/>
          </a:p>
          <a:p>
            <a:r>
              <a:rPr lang="en-US" dirty="0"/>
              <a:t>False positive rate: P(said hotdog | was not hot dog)</a:t>
            </a:r>
          </a:p>
          <a:p>
            <a:r>
              <a:rPr lang="en-US" dirty="0"/>
              <a:t>False negative rate: P(said not hotdog | was hot dog)</a:t>
            </a:r>
          </a:p>
          <a:p>
            <a:endParaRPr lang="en-US" dirty="0"/>
          </a:p>
          <a:p>
            <a:r>
              <a:rPr lang="en-US" dirty="0"/>
              <a:t>Precision = P(was hotdog | said hotdog)</a:t>
            </a:r>
          </a:p>
        </p:txBody>
      </p:sp>
    </p:spTree>
    <p:extLst>
      <p:ext uri="{BB962C8B-B14F-4D97-AF65-F5344CB8AC3E}">
        <p14:creationId xmlns:p14="http://schemas.microsoft.com/office/powerpoint/2010/main" val="559387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0E47C6D-1DFE-A432-6463-B752DCEEE0E9}"/>
                  </a:ext>
                </a:extLst>
              </p:cNvPr>
              <p:cNvSpPr>
                <a:spLocks noGrp="1"/>
              </p:cNvSpPr>
              <p:nvPr>
                <p:ph type="title"/>
              </p:nvPr>
            </p:nvSpPr>
            <p:spPr/>
            <p:txBody>
              <a:bodyPr/>
              <a:lstStyle/>
              <a:p>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m:t>
                        </m:r>
                      </m:sub>
                    </m:sSub>
                  </m:oMath>
                </a14:m>
                <a:r>
                  <a:rPr lang="en-US" dirty="0"/>
                  <a:t> Score</a:t>
                </a:r>
              </a:p>
            </p:txBody>
          </p:sp>
        </mc:Choice>
        <mc:Fallback>
          <p:sp>
            <p:nvSpPr>
              <p:cNvPr id="2" name="Title 1">
                <a:extLst>
                  <a:ext uri="{FF2B5EF4-FFF2-40B4-BE49-F238E27FC236}">
                    <a16:creationId xmlns:a16="http://schemas.microsoft.com/office/drawing/2014/main" id="{B0E47C6D-1DFE-A432-6463-B752DCEEE0E9}"/>
                  </a:ext>
                </a:extLst>
              </p:cNvPr>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0E3A9E-4C70-C27E-5B80-35BE6CBF8EA2}"/>
                  </a:ext>
                </a:extLst>
              </p:cNvPr>
              <p:cNvSpPr>
                <a:spLocks noGrp="1"/>
              </p:cNvSpPr>
              <p:nvPr>
                <p:ph idx="1"/>
              </p:nvPr>
            </p:nvSpPr>
            <p:spPr/>
            <p:txBody>
              <a:bodyPr/>
              <a:lstStyle/>
              <a:p>
                <a:pPr marL="0" indent="0">
                  <a:buNone/>
                </a:pPr>
                <a:r>
                  <a:rPr lang="en-US" dirty="0">
                    <a:latin typeface="Cambria Math" panose="02040503050406030204" pitchFamily="18" charset="0"/>
                  </a:rPr>
                  <a:t>Harmonic mean of recall and precision.</a:t>
                </a:r>
              </a:p>
              <a:p>
                <a:pPr marL="0" indent="0">
                  <a:buNone/>
                </a:pPr>
                <a:endParaRPr lang="en-US" b="0"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𝑟𝑒𝑐𝑎𝑙</m:t>
                          </m:r>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𝑝𝑟𝑒𝑐𝑖𝑠𝑖𝑜</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−1</m:t>
                              </m:r>
                            </m:sup>
                          </m:sSup>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𝑇𝑃</m:t>
                          </m:r>
                        </m:num>
                        <m:den>
                          <m:r>
                            <a:rPr lang="en-US" b="0" i="1" smtClean="0">
                              <a:latin typeface="Cambria Math" panose="02040503050406030204" pitchFamily="18" charset="0"/>
                            </a:rPr>
                            <m:t>2</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m:oMathPara>
                </a14:m>
                <a:endParaRPr lang="en-US" dirty="0"/>
              </a:p>
              <a:p>
                <a:pPr marL="0" indent="0">
                  <a:buNone/>
                </a:pPr>
                <a:endParaRPr lang="en-US" dirty="0"/>
              </a:p>
              <a:p>
                <a:r>
                  <a:rPr lang="en-US" dirty="0"/>
                  <a:t>What is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m:t>
                        </m:r>
                      </m:sub>
                    </m:sSub>
                  </m:oMath>
                </a14:m>
                <a:r>
                  <a:rPr lang="en-US" dirty="0"/>
                  <a:t> if accuracy = 0?</a:t>
                </a:r>
              </a:p>
              <a:p>
                <a:r>
                  <a:rPr lang="en-US" dirty="0"/>
                  <a:t>What is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m:t>
                        </m:r>
                      </m:sub>
                    </m:sSub>
                  </m:oMath>
                </a14:m>
                <a:r>
                  <a:rPr lang="en-US" dirty="0"/>
                  <a:t> if accuracy = 1?</a:t>
                </a:r>
              </a:p>
              <a:p>
                <a:endParaRPr lang="en-US" dirty="0"/>
              </a:p>
              <a:p>
                <a:r>
                  <a:rPr lang="en-US" dirty="0"/>
                  <a:t>What is the difference between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𝐹</m:t>
                        </m:r>
                      </m:e>
                      <m:sub>
                        <m:r>
                          <a:rPr lang="en-US" i="1" dirty="0" smtClean="0">
                            <a:latin typeface="Cambria Math" panose="02040503050406030204" pitchFamily="18" charset="0"/>
                          </a:rPr>
                          <m:t>1</m:t>
                        </m:r>
                      </m:sub>
                    </m:sSub>
                  </m:oMath>
                </a14:m>
                <a:r>
                  <a:rPr lang="en-US" dirty="0"/>
                  <a:t> and accuracy?</a:t>
                </a:r>
              </a:p>
            </p:txBody>
          </p:sp>
        </mc:Choice>
        <mc:Fallback>
          <p:sp>
            <p:nvSpPr>
              <p:cNvPr id="3" name="Content Placeholder 2">
                <a:extLst>
                  <a:ext uri="{FF2B5EF4-FFF2-40B4-BE49-F238E27FC236}">
                    <a16:creationId xmlns:a16="http://schemas.microsoft.com/office/drawing/2014/main" id="{AC0E3A9E-4C70-C27E-5B80-35BE6CBF8EA2}"/>
                  </a:ext>
                </a:extLst>
              </p:cNvPr>
              <p:cNvSpPr>
                <a:spLocks noGrp="1" noRot="1" noChangeAspect="1" noMove="1" noResize="1" noEditPoints="1" noAdjustHandles="1" noChangeArrowheads="1" noChangeShapeType="1" noTextEdit="1"/>
              </p:cNvSpPr>
              <p:nvPr>
                <p:ph idx="1"/>
              </p:nvPr>
            </p:nvSpPr>
            <p:spPr>
              <a:blipFill>
                <a:blip r:embed="rId3"/>
                <a:stretch>
                  <a:fillRect l="-1206" t="-2326" b="-3488"/>
                </a:stretch>
              </a:blipFill>
            </p:spPr>
            <p:txBody>
              <a:bodyPr/>
              <a:lstStyle/>
              <a:p>
                <a:r>
                  <a:rPr lang="en-US">
                    <a:noFill/>
                  </a:rPr>
                  <a:t> </a:t>
                </a:r>
              </a:p>
            </p:txBody>
          </p:sp>
        </mc:Fallback>
      </mc:AlternateContent>
    </p:spTree>
    <p:extLst>
      <p:ext uri="{BB962C8B-B14F-4D97-AF65-F5344CB8AC3E}">
        <p14:creationId xmlns:p14="http://schemas.microsoft.com/office/powerpoint/2010/main" val="2127005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ABEC-8B0D-CCDE-637B-E5656A397AE0}"/>
              </a:ext>
            </a:extLst>
          </p:cNvPr>
          <p:cNvSpPr>
            <a:spLocks noGrp="1"/>
          </p:cNvSpPr>
          <p:nvPr>
            <p:ph type="title"/>
          </p:nvPr>
        </p:nvSpPr>
        <p:spPr/>
        <p:txBody>
          <a:bodyPr/>
          <a:lstStyle/>
          <a:p>
            <a:r>
              <a:rPr lang="en-US" dirty="0"/>
              <a:t>Many Variations of these measures</a:t>
            </a:r>
          </a:p>
        </p:txBody>
      </p:sp>
      <p:sp>
        <p:nvSpPr>
          <p:cNvPr id="3" name="Content Placeholder 2">
            <a:extLst>
              <a:ext uri="{FF2B5EF4-FFF2-40B4-BE49-F238E27FC236}">
                <a16:creationId xmlns:a16="http://schemas.microsoft.com/office/drawing/2014/main" id="{AD1CABE1-1EDE-939C-AC9A-0C7DB3EF2686}"/>
              </a:ext>
            </a:extLst>
          </p:cNvPr>
          <p:cNvSpPr>
            <a:spLocks noGrp="1"/>
          </p:cNvSpPr>
          <p:nvPr>
            <p:ph idx="1"/>
          </p:nvPr>
        </p:nvSpPr>
        <p:spPr/>
        <p:txBody>
          <a:bodyPr anchor="b"/>
          <a:lstStyle/>
          <a:p>
            <a:pPr marL="0" indent="0">
              <a:buNone/>
            </a:pPr>
            <a:r>
              <a:rPr lang="en-US" dirty="0"/>
              <a:t>Image source: </a:t>
            </a:r>
            <a:r>
              <a:rPr lang="en-US" dirty="0">
                <a:hlinkClick r:id="rId2"/>
              </a:rPr>
              <a:t>https://en.wikipedia.org/wiki/Evaluation_of_binary_classifiers</a:t>
            </a:r>
            <a:endParaRPr lang="en-US" dirty="0"/>
          </a:p>
        </p:txBody>
      </p:sp>
      <p:pic>
        <p:nvPicPr>
          <p:cNvPr id="6" name="Picture 5">
            <a:extLst>
              <a:ext uri="{FF2B5EF4-FFF2-40B4-BE49-F238E27FC236}">
                <a16:creationId xmlns:a16="http://schemas.microsoft.com/office/drawing/2014/main" id="{81571580-F18B-E48F-CE94-5B70C1B66329}"/>
              </a:ext>
            </a:extLst>
          </p:cNvPr>
          <p:cNvPicPr>
            <a:picLocks noChangeAspect="1"/>
          </p:cNvPicPr>
          <p:nvPr/>
        </p:nvPicPr>
        <p:blipFill>
          <a:blip r:embed="rId3"/>
          <a:stretch>
            <a:fillRect/>
          </a:stretch>
        </p:blipFill>
        <p:spPr>
          <a:xfrm>
            <a:off x="3674075" y="1690688"/>
            <a:ext cx="4843850" cy="4025750"/>
          </a:xfrm>
          <a:prstGeom prst="rect">
            <a:avLst/>
          </a:prstGeom>
        </p:spPr>
      </p:pic>
    </p:spTree>
    <p:extLst>
      <p:ext uri="{BB962C8B-B14F-4D97-AF65-F5344CB8AC3E}">
        <p14:creationId xmlns:p14="http://schemas.microsoft.com/office/powerpoint/2010/main" val="3275693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E1D22-B90F-6D57-CEA2-8D64F650E7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0BF3F-4C91-3F7A-4746-C3BB85FC2871}"/>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B204B033-2450-ADB6-A739-9871BA3701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26286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01D8-45C8-FC1F-59D9-A3369A8CC2DD}"/>
              </a:ext>
            </a:extLst>
          </p:cNvPr>
          <p:cNvSpPr>
            <a:spLocks noGrp="1"/>
          </p:cNvSpPr>
          <p:nvPr>
            <p:ph type="title"/>
          </p:nvPr>
        </p:nvSpPr>
        <p:spPr/>
        <p:txBody>
          <a:bodyPr/>
          <a:lstStyle/>
          <a:p>
            <a:r>
              <a:rPr lang="en-US" dirty="0"/>
              <a:t>Decision Thresholds</a:t>
            </a:r>
          </a:p>
        </p:txBody>
      </p:sp>
      <p:sp>
        <p:nvSpPr>
          <p:cNvPr id="8" name="Text Placeholder 7">
            <a:extLst>
              <a:ext uri="{FF2B5EF4-FFF2-40B4-BE49-F238E27FC236}">
                <a16:creationId xmlns:a16="http://schemas.microsoft.com/office/drawing/2014/main" id="{45C9277A-76BF-0A7C-81CB-EBE9AA528579}"/>
              </a:ext>
            </a:extLst>
          </p:cNvPr>
          <p:cNvSpPr>
            <a:spLocks noGrp="1"/>
          </p:cNvSpPr>
          <p:nvPr>
            <p:ph type="body" idx="1"/>
          </p:nvPr>
        </p:nvSpPr>
        <p:spPr/>
        <p:txBody>
          <a:bodyPr/>
          <a:lstStyle/>
          <a:p>
            <a:r>
              <a:rPr lang="en-US" dirty="0"/>
              <a:t>Image by ChatGPT</a:t>
            </a:r>
          </a:p>
        </p:txBody>
      </p:sp>
      <p:pic>
        <p:nvPicPr>
          <p:cNvPr id="7" name="Picture 6">
            <a:extLst>
              <a:ext uri="{FF2B5EF4-FFF2-40B4-BE49-F238E27FC236}">
                <a16:creationId xmlns:a16="http://schemas.microsoft.com/office/drawing/2014/main" id="{48807630-6648-7021-389E-403A3A545014}"/>
              </a:ext>
            </a:extLst>
          </p:cNvPr>
          <p:cNvPicPr>
            <a:picLocks noChangeAspect="1"/>
          </p:cNvPicPr>
          <p:nvPr/>
        </p:nvPicPr>
        <p:blipFill>
          <a:blip r:embed="rId2"/>
          <a:stretch>
            <a:fillRect/>
          </a:stretch>
        </p:blipFill>
        <p:spPr>
          <a:xfrm>
            <a:off x="7828454" y="1247227"/>
            <a:ext cx="4363546" cy="4363546"/>
          </a:xfrm>
          <a:prstGeom prst="rect">
            <a:avLst/>
          </a:prstGeom>
        </p:spPr>
      </p:pic>
    </p:spTree>
    <p:extLst>
      <p:ext uri="{BB962C8B-B14F-4D97-AF65-F5344CB8AC3E}">
        <p14:creationId xmlns:p14="http://schemas.microsoft.com/office/powerpoint/2010/main" val="2727363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B5674-C47E-CDCA-49EF-2AE90345EE10}"/>
              </a:ext>
            </a:extLst>
          </p:cNvPr>
          <p:cNvSpPr>
            <a:spLocks noGrp="1"/>
          </p:cNvSpPr>
          <p:nvPr>
            <p:ph type="title"/>
          </p:nvPr>
        </p:nvSpPr>
        <p:spPr/>
        <p:txBody>
          <a:bodyPr/>
          <a:lstStyle/>
          <a:p>
            <a:r>
              <a:rPr lang="en-US" dirty="0"/>
              <a:t>What do Most Models Output?</a:t>
            </a:r>
          </a:p>
        </p:txBody>
      </p:sp>
      <p:sp>
        <p:nvSpPr>
          <p:cNvPr id="5" name="Content Placeholder 4">
            <a:extLst>
              <a:ext uri="{FF2B5EF4-FFF2-40B4-BE49-F238E27FC236}">
                <a16:creationId xmlns:a16="http://schemas.microsoft.com/office/drawing/2014/main" id="{4C2A273E-C5DE-AAEC-448A-F56732F11DBA}"/>
              </a:ext>
            </a:extLst>
          </p:cNvPr>
          <p:cNvSpPr>
            <a:spLocks noGrp="1"/>
          </p:cNvSpPr>
          <p:nvPr>
            <p:ph idx="1"/>
          </p:nvPr>
        </p:nvSpPr>
        <p:spPr/>
        <p:txBody>
          <a:bodyPr/>
          <a:lstStyle/>
          <a:p>
            <a:r>
              <a:rPr lang="en-US" dirty="0"/>
              <a:t>Scores?</a:t>
            </a:r>
          </a:p>
          <a:p>
            <a:r>
              <a:rPr lang="en-US" dirty="0"/>
              <a:t>Expectations?</a:t>
            </a:r>
          </a:p>
          <a:p>
            <a:r>
              <a:rPr lang="en-US" dirty="0"/>
              <a:t>Probabilities?</a:t>
            </a:r>
          </a:p>
          <a:p>
            <a:endParaRPr lang="en-US" dirty="0"/>
          </a:p>
          <a:p>
            <a:endParaRPr lang="en-US" dirty="0"/>
          </a:p>
          <a:p>
            <a:pPr marL="0" indent="0">
              <a:buNone/>
            </a:pPr>
            <a:r>
              <a:rPr lang="en-US" dirty="0">
                <a:solidFill>
                  <a:srgbClr val="7030A0"/>
                </a:solidFill>
              </a:rPr>
              <a:t>Which of those is a decision?</a:t>
            </a:r>
          </a:p>
        </p:txBody>
      </p:sp>
    </p:spTree>
    <p:extLst>
      <p:ext uri="{BB962C8B-B14F-4D97-AF65-F5344CB8AC3E}">
        <p14:creationId xmlns:p14="http://schemas.microsoft.com/office/powerpoint/2010/main" val="1159516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BA979-C6B1-A1D0-2722-C959262EF6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854E2-543B-D8F1-F628-894224E8FF71}"/>
              </a:ext>
            </a:extLst>
          </p:cNvPr>
          <p:cNvSpPr>
            <a:spLocks noGrp="1"/>
          </p:cNvSpPr>
          <p:nvPr>
            <p:ph type="title"/>
          </p:nvPr>
        </p:nvSpPr>
        <p:spPr/>
        <p:txBody>
          <a:bodyPr/>
          <a:lstStyle/>
          <a:p>
            <a:r>
              <a:rPr lang="en-US" dirty="0"/>
              <a:t>Decision Thresholds</a:t>
            </a:r>
          </a:p>
        </p:txBody>
      </p:sp>
      <p:sp>
        <p:nvSpPr>
          <p:cNvPr id="8" name="Text Placeholder 7">
            <a:extLst>
              <a:ext uri="{FF2B5EF4-FFF2-40B4-BE49-F238E27FC236}">
                <a16:creationId xmlns:a16="http://schemas.microsoft.com/office/drawing/2014/main" id="{29709278-C18C-C845-9F83-CE4F968A2208}"/>
              </a:ext>
            </a:extLst>
          </p:cNvPr>
          <p:cNvSpPr>
            <a:spLocks noGrp="1"/>
          </p:cNvSpPr>
          <p:nvPr>
            <p:ph type="body" idx="1"/>
          </p:nvPr>
        </p:nvSpPr>
        <p:spPr/>
        <p:txBody>
          <a:bodyPr/>
          <a:lstStyle/>
          <a:p>
            <a:r>
              <a:rPr lang="en-US" dirty="0"/>
              <a:t>Image by ChatGPT</a:t>
            </a:r>
          </a:p>
        </p:txBody>
      </p:sp>
      <p:pic>
        <p:nvPicPr>
          <p:cNvPr id="3" name="Picture 2">
            <a:extLst>
              <a:ext uri="{FF2B5EF4-FFF2-40B4-BE49-F238E27FC236}">
                <a16:creationId xmlns:a16="http://schemas.microsoft.com/office/drawing/2014/main" id="{FF402D1B-395C-33CE-C3C4-779E284C20AF}"/>
              </a:ext>
            </a:extLst>
          </p:cNvPr>
          <p:cNvPicPr>
            <a:picLocks noChangeAspect="1"/>
          </p:cNvPicPr>
          <p:nvPr/>
        </p:nvPicPr>
        <p:blipFill>
          <a:blip r:embed="rId2"/>
          <a:stretch>
            <a:fillRect/>
          </a:stretch>
        </p:blipFill>
        <p:spPr>
          <a:xfrm>
            <a:off x="7273159" y="969579"/>
            <a:ext cx="4918841" cy="4918841"/>
          </a:xfrm>
          <a:prstGeom prst="rect">
            <a:avLst/>
          </a:prstGeom>
        </p:spPr>
      </p:pic>
    </p:spTree>
    <p:extLst>
      <p:ext uri="{BB962C8B-B14F-4D97-AF65-F5344CB8AC3E}">
        <p14:creationId xmlns:p14="http://schemas.microsoft.com/office/powerpoint/2010/main" val="5468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1725C1-280E-1FA7-FA41-5E92A6C4ED69}"/>
              </a:ext>
            </a:extLst>
          </p:cNvPr>
          <p:cNvSpPr>
            <a:spLocks noGrp="1"/>
          </p:cNvSpPr>
          <p:nvPr>
            <p:ph type="title"/>
          </p:nvPr>
        </p:nvSpPr>
        <p:spPr/>
        <p:txBody>
          <a:bodyPr/>
          <a:lstStyle/>
          <a:p>
            <a:r>
              <a:rPr lang="en-US" dirty="0"/>
              <a:t>Decisions from Thresholds</a:t>
            </a:r>
          </a:p>
        </p:txBody>
      </p:sp>
      <p:sp>
        <p:nvSpPr>
          <p:cNvPr id="5" name="Content Placeholder 4">
            <a:extLst>
              <a:ext uri="{FF2B5EF4-FFF2-40B4-BE49-F238E27FC236}">
                <a16:creationId xmlns:a16="http://schemas.microsoft.com/office/drawing/2014/main" id="{C59E8EFC-1E1F-D226-170B-1421F14010BA}"/>
              </a:ext>
            </a:extLst>
          </p:cNvPr>
          <p:cNvSpPr>
            <a:spLocks noGrp="1"/>
          </p:cNvSpPr>
          <p:nvPr>
            <p:ph idx="1"/>
          </p:nvPr>
        </p:nvSpPr>
        <p:spPr/>
        <p:txBody>
          <a:bodyPr/>
          <a:lstStyle/>
          <a:p>
            <a:r>
              <a:rPr lang="en-US" dirty="0"/>
              <a:t>Act if score &gt; 100</a:t>
            </a:r>
          </a:p>
          <a:p>
            <a:r>
              <a:rPr lang="en-US" dirty="0"/>
              <a:t>Act if expected profit &gt; $100K</a:t>
            </a:r>
          </a:p>
          <a:p>
            <a:r>
              <a:rPr lang="en-US" dirty="0"/>
              <a:t>Act if probability of life on Earth being destroyed &lt; 0.000001</a:t>
            </a:r>
          </a:p>
        </p:txBody>
      </p:sp>
    </p:spTree>
    <p:extLst>
      <p:ext uri="{BB962C8B-B14F-4D97-AF65-F5344CB8AC3E}">
        <p14:creationId xmlns:p14="http://schemas.microsoft.com/office/powerpoint/2010/main" val="10130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492C-67D8-8053-BEB5-70E4E8E6D8A9}"/>
              </a:ext>
            </a:extLst>
          </p:cNvPr>
          <p:cNvSpPr>
            <a:spLocks noGrp="1"/>
          </p:cNvSpPr>
          <p:nvPr>
            <p:ph type="title"/>
          </p:nvPr>
        </p:nvSpPr>
        <p:spPr/>
        <p:txBody>
          <a:bodyPr/>
          <a:lstStyle/>
          <a:p>
            <a:r>
              <a:rPr lang="en-US" dirty="0"/>
              <a:t>Decision Thresholds Change Tradeoffs</a:t>
            </a:r>
          </a:p>
        </p:txBody>
      </p:sp>
      <p:sp>
        <p:nvSpPr>
          <p:cNvPr id="3" name="Content Placeholder 2">
            <a:extLst>
              <a:ext uri="{FF2B5EF4-FFF2-40B4-BE49-F238E27FC236}">
                <a16:creationId xmlns:a16="http://schemas.microsoft.com/office/drawing/2014/main" id="{57EA1CF4-0029-E9B1-0379-F3B1083F8FC3}"/>
              </a:ext>
            </a:extLst>
          </p:cNvPr>
          <p:cNvSpPr>
            <a:spLocks noGrp="1"/>
          </p:cNvSpPr>
          <p:nvPr>
            <p:ph idx="1"/>
          </p:nvPr>
        </p:nvSpPr>
        <p:spPr/>
        <p:txBody>
          <a:bodyPr/>
          <a:lstStyle/>
          <a:p>
            <a:r>
              <a:rPr lang="en-US" dirty="0"/>
              <a:t>Threshold for P(black </a:t>
            </a:r>
            <a:r>
              <a:rPr lang="en-US" dirty="0" err="1"/>
              <a:t>hole|test</a:t>
            </a:r>
            <a:r>
              <a:rPr lang="en-US" dirty="0"/>
              <a:t>)</a:t>
            </a:r>
          </a:p>
          <a:p>
            <a:pPr lvl="1"/>
            <a:r>
              <a:rPr lang="en-US" dirty="0"/>
              <a:t>Threshold 0.50 =&gt; do the test!</a:t>
            </a:r>
          </a:p>
          <a:p>
            <a:pPr lvl="2"/>
            <a:r>
              <a:rPr lang="en-US" dirty="0"/>
              <a:t>P(warp drive) = 0.90</a:t>
            </a:r>
          </a:p>
          <a:p>
            <a:pPr lvl="2"/>
            <a:r>
              <a:rPr lang="en-US" dirty="0"/>
              <a:t>P(black hole) = 0.10</a:t>
            </a:r>
          </a:p>
          <a:p>
            <a:pPr lvl="2"/>
            <a:endParaRPr lang="en-US" dirty="0"/>
          </a:p>
          <a:p>
            <a:pPr lvl="1"/>
            <a:r>
              <a:rPr lang="en-US" dirty="0"/>
              <a:t>Threshold 0.01 =&gt; wait!</a:t>
            </a:r>
          </a:p>
          <a:p>
            <a:pPr lvl="2"/>
            <a:r>
              <a:rPr lang="en-US" dirty="0"/>
              <a:t>P(warp drive) = 0.00</a:t>
            </a:r>
          </a:p>
          <a:p>
            <a:pPr lvl="2"/>
            <a:r>
              <a:rPr lang="en-US" dirty="0"/>
              <a:t>P(black hole) = 0.00</a:t>
            </a:r>
          </a:p>
        </p:txBody>
      </p:sp>
    </p:spTree>
    <p:extLst>
      <p:ext uri="{BB962C8B-B14F-4D97-AF65-F5344CB8AC3E}">
        <p14:creationId xmlns:p14="http://schemas.microsoft.com/office/powerpoint/2010/main" val="1941336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4937-9EFD-97A6-955C-89C6973C029D}"/>
              </a:ext>
            </a:extLst>
          </p:cNvPr>
          <p:cNvSpPr>
            <a:spLocks noGrp="1"/>
          </p:cNvSpPr>
          <p:nvPr>
            <p:ph type="title"/>
          </p:nvPr>
        </p:nvSpPr>
        <p:spPr/>
        <p:txBody>
          <a:bodyPr/>
          <a:lstStyle/>
          <a:p>
            <a:r>
              <a:rPr lang="en-US" dirty="0"/>
              <a:t>Receiver Operating Characteristic (ROC) Curves</a:t>
            </a:r>
          </a:p>
        </p:txBody>
      </p:sp>
      <p:sp>
        <p:nvSpPr>
          <p:cNvPr id="3" name="Content Placeholder 2">
            <a:extLst>
              <a:ext uri="{FF2B5EF4-FFF2-40B4-BE49-F238E27FC236}">
                <a16:creationId xmlns:a16="http://schemas.microsoft.com/office/drawing/2014/main" id="{3EEB61A7-64C0-BA3E-62CD-1185504521BF}"/>
              </a:ext>
            </a:extLst>
          </p:cNvPr>
          <p:cNvSpPr>
            <a:spLocks noGrp="1"/>
          </p:cNvSpPr>
          <p:nvPr>
            <p:ph idx="1"/>
          </p:nvPr>
        </p:nvSpPr>
        <p:spPr/>
        <p:txBody>
          <a:bodyPr/>
          <a:lstStyle/>
          <a:p>
            <a:pPr marL="0" indent="0">
              <a:buNone/>
            </a:pPr>
            <a:r>
              <a:rPr lang="en-US" dirty="0"/>
              <a:t>TLDR: Plot true positive rate vs false positive rate.</a:t>
            </a:r>
          </a:p>
          <a:p>
            <a:pPr marL="0" indent="0">
              <a:buNone/>
            </a:pPr>
            <a:endParaRPr lang="en-US" dirty="0"/>
          </a:p>
          <a:p>
            <a:pPr marL="0" indent="0">
              <a:buNone/>
            </a:pPr>
            <a:endParaRPr lang="en-US" dirty="0"/>
          </a:p>
          <a:p>
            <a:pPr marL="0" indent="0">
              <a:buNone/>
            </a:pPr>
            <a:r>
              <a:rPr lang="en-US" dirty="0">
                <a:solidFill>
                  <a:srgbClr val="7030A0"/>
                </a:solidFill>
              </a:rPr>
              <a:t>What is that dashed line?</a:t>
            </a:r>
          </a:p>
          <a:p>
            <a:pPr marL="0" indent="0">
              <a:buNone/>
            </a:pPr>
            <a:endParaRPr lang="en-US" dirty="0"/>
          </a:p>
          <a:p>
            <a:pPr marL="0" indent="0">
              <a:buNone/>
            </a:pPr>
            <a:endParaRPr lang="en-US" dirty="0"/>
          </a:p>
          <a:p>
            <a:pPr marL="0" indent="0">
              <a:buNone/>
            </a:pPr>
            <a:endParaRPr lang="en-US" dirty="0"/>
          </a:p>
          <a:p>
            <a:pPr marL="0" indent="0">
              <a:buNone/>
            </a:pPr>
            <a:r>
              <a:rPr lang="en-US" dirty="0"/>
              <a:t>Image source: </a:t>
            </a:r>
            <a:r>
              <a:rPr lang="en-US" dirty="0">
                <a:hlinkClick r:id="rId2"/>
              </a:rPr>
              <a:t>https://mlstory.org/prediction.html</a:t>
            </a:r>
            <a:endParaRPr lang="en-US" dirty="0"/>
          </a:p>
        </p:txBody>
      </p:sp>
      <p:pic>
        <p:nvPicPr>
          <p:cNvPr id="9" name="Picture 8">
            <a:extLst>
              <a:ext uri="{FF2B5EF4-FFF2-40B4-BE49-F238E27FC236}">
                <a16:creationId xmlns:a16="http://schemas.microsoft.com/office/drawing/2014/main" id="{6D2B6709-01C4-B672-8314-847D2201E2E1}"/>
              </a:ext>
            </a:extLst>
          </p:cNvPr>
          <p:cNvPicPr>
            <a:picLocks noChangeAspect="1"/>
          </p:cNvPicPr>
          <p:nvPr/>
        </p:nvPicPr>
        <p:blipFill>
          <a:blip r:embed="rId3"/>
          <a:stretch>
            <a:fillRect/>
          </a:stretch>
        </p:blipFill>
        <p:spPr>
          <a:xfrm>
            <a:off x="8636000" y="1682750"/>
            <a:ext cx="3556000" cy="3492500"/>
          </a:xfrm>
          <a:prstGeom prst="rect">
            <a:avLst/>
          </a:prstGeom>
        </p:spPr>
      </p:pic>
    </p:spTree>
    <p:extLst>
      <p:ext uri="{BB962C8B-B14F-4D97-AF65-F5344CB8AC3E}">
        <p14:creationId xmlns:p14="http://schemas.microsoft.com/office/powerpoint/2010/main" val="2875503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AEDDCE-6432-2457-085A-7F5A1077AFF5}"/>
              </a:ext>
            </a:extLst>
          </p:cNvPr>
          <p:cNvSpPr>
            <a:spLocks noGrp="1"/>
          </p:cNvSpPr>
          <p:nvPr>
            <p:ph type="title"/>
          </p:nvPr>
        </p:nvSpPr>
        <p:spPr/>
        <p:txBody>
          <a:bodyPr/>
          <a:lstStyle/>
          <a:p>
            <a:r>
              <a:rPr lang="en-US"/>
              <a:t>Blackboard</a:t>
            </a:r>
          </a:p>
        </p:txBody>
      </p:sp>
      <p:sp>
        <p:nvSpPr>
          <p:cNvPr id="6" name="Content Placeholder 5">
            <a:extLst>
              <a:ext uri="{FF2B5EF4-FFF2-40B4-BE49-F238E27FC236}">
                <a16:creationId xmlns:a16="http://schemas.microsoft.com/office/drawing/2014/main" id="{2A499D86-75A7-DD3E-8466-46EAA5BAB5E2}"/>
              </a:ext>
            </a:extLst>
          </p:cNvPr>
          <p:cNvSpPr>
            <a:spLocks noGrp="1"/>
          </p:cNvSpPr>
          <p:nvPr>
            <p:ph idx="1"/>
          </p:nvPr>
        </p:nvSpPr>
        <p:spPr/>
        <p:txBody>
          <a:bodyPr/>
          <a:lstStyle/>
          <a:p>
            <a:pPr marL="0" indent="0">
              <a:buNone/>
            </a:pPr>
            <a:r>
              <a:rPr lang="en-US" dirty="0">
                <a:hlinkClick r:id="rId2"/>
              </a:rPr>
              <a:t>https://learn.bu.edu</a:t>
            </a:r>
            <a:endParaRPr lang="en-US" dirty="0"/>
          </a:p>
          <a:p>
            <a:pPr marL="0" indent="0">
              <a:buNone/>
            </a:pPr>
            <a:endParaRPr lang="en-US" dirty="0"/>
          </a:p>
          <a:p>
            <a:pPr marL="0" indent="0">
              <a:buNone/>
            </a:pPr>
            <a:r>
              <a:rPr lang="en-US" dirty="0"/>
              <a:t>Links to everything for this class will be here.</a:t>
            </a:r>
          </a:p>
          <a:p>
            <a:r>
              <a:rPr lang="en-US" dirty="0"/>
              <a:t>Resources / extra readings are here.</a:t>
            </a:r>
          </a:p>
          <a:p>
            <a:pPr lvl="1"/>
            <a:r>
              <a:rPr lang="en-US" dirty="0"/>
              <a:t>They may come up in homework or exams.</a:t>
            </a:r>
          </a:p>
          <a:p>
            <a:pPr marL="0" indent="0">
              <a:buNone/>
            </a:pPr>
            <a:endParaRPr lang="en-US" dirty="0"/>
          </a:p>
        </p:txBody>
      </p:sp>
    </p:spTree>
    <p:extLst>
      <p:ext uri="{BB962C8B-B14F-4D97-AF65-F5344CB8AC3E}">
        <p14:creationId xmlns:p14="http://schemas.microsoft.com/office/powerpoint/2010/main" val="2274225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B9D2-06A0-6B32-9EDE-81D95A67190A}"/>
              </a:ext>
            </a:extLst>
          </p:cNvPr>
          <p:cNvSpPr>
            <a:spLocks noGrp="1"/>
          </p:cNvSpPr>
          <p:nvPr>
            <p:ph type="title"/>
          </p:nvPr>
        </p:nvSpPr>
        <p:spPr/>
        <p:txBody>
          <a:bodyPr/>
          <a:lstStyle/>
          <a:p>
            <a:r>
              <a:rPr lang="en-US" dirty="0"/>
              <a:t>Idealized ROC Curves</a:t>
            </a:r>
          </a:p>
        </p:txBody>
      </p:sp>
      <p:sp>
        <p:nvSpPr>
          <p:cNvPr id="3" name="Content Placeholder 2">
            <a:extLst>
              <a:ext uri="{FF2B5EF4-FFF2-40B4-BE49-F238E27FC236}">
                <a16:creationId xmlns:a16="http://schemas.microsoft.com/office/drawing/2014/main" id="{3F562982-65CF-CC7C-F3A1-0B608F21C261}"/>
              </a:ext>
            </a:extLst>
          </p:cNvPr>
          <p:cNvSpPr>
            <a:spLocks noGrp="1"/>
          </p:cNvSpPr>
          <p:nvPr>
            <p:ph sz="half" idx="1"/>
          </p:nvPr>
        </p:nvSpPr>
        <p:spPr/>
        <p:txBody>
          <a:bodyPr/>
          <a:lstStyle/>
          <a:p>
            <a:r>
              <a:rPr lang="en-US" dirty="0"/>
              <a:t>What is the best ROC curve?</a:t>
            </a:r>
          </a:p>
        </p:txBody>
      </p:sp>
      <p:sp>
        <p:nvSpPr>
          <p:cNvPr id="4" name="Content Placeholder 3">
            <a:extLst>
              <a:ext uri="{FF2B5EF4-FFF2-40B4-BE49-F238E27FC236}">
                <a16:creationId xmlns:a16="http://schemas.microsoft.com/office/drawing/2014/main" id="{8F1ECB55-AE87-903B-3D3C-F73E13C1ECDC}"/>
              </a:ext>
            </a:extLst>
          </p:cNvPr>
          <p:cNvSpPr>
            <a:spLocks noGrp="1"/>
          </p:cNvSpPr>
          <p:nvPr>
            <p:ph sz="half" idx="2"/>
          </p:nvPr>
        </p:nvSpPr>
        <p:spPr/>
        <p:txBody>
          <a:bodyPr/>
          <a:lstStyle/>
          <a:p>
            <a:r>
              <a:rPr lang="en-US" dirty="0"/>
              <a:t>What is the worst ROC curve?</a:t>
            </a:r>
          </a:p>
        </p:txBody>
      </p:sp>
    </p:spTree>
    <p:extLst>
      <p:ext uri="{BB962C8B-B14F-4D97-AF65-F5344CB8AC3E}">
        <p14:creationId xmlns:p14="http://schemas.microsoft.com/office/powerpoint/2010/main" val="3571854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60A2-4166-418D-D1CF-28B099D91B83}"/>
              </a:ext>
            </a:extLst>
          </p:cNvPr>
          <p:cNvSpPr>
            <a:spLocks noGrp="1"/>
          </p:cNvSpPr>
          <p:nvPr>
            <p:ph type="title"/>
          </p:nvPr>
        </p:nvSpPr>
        <p:spPr/>
        <p:txBody>
          <a:bodyPr/>
          <a:lstStyle/>
          <a:p>
            <a:r>
              <a:rPr lang="en-US" dirty="0"/>
              <a:t>Stupid ROC Tricks</a:t>
            </a:r>
          </a:p>
        </p:txBody>
      </p:sp>
      <p:sp>
        <p:nvSpPr>
          <p:cNvPr id="5" name="Content Placeholder 4">
            <a:extLst>
              <a:ext uri="{FF2B5EF4-FFF2-40B4-BE49-F238E27FC236}">
                <a16:creationId xmlns:a16="http://schemas.microsoft.com/office/drawing/2014/main" id="{082992B9-01DE-49CA-5D7A-8698FD524D4F}"/>
              </a:ext>
            </a:extLst>
          </p:cNvPr>
          <p:cNvSpPr>
            <a:spLocks noGrp="1"/>
          </p:cNvSpPr>
          <p:nvPr>
            <p:ph idx="1"/>
          </p:nvPr>
        </p:nvSpPr>
        <p:spPr/>
        <p:txBody>
          <a:bodyPr/>
          <a:lstStyle/>
          <a:p>
            <a:r>
              <a:rPr lang="en-US" dirty="0"/>
              <a:t>What if your ROC curve is below the random choice line?</a:t>
            </a:r>
          </a:p>
        </p:txBody>
      </p:sp>
    </p:spTree>
    <p:extLst>
      <p:ext uri="{BB962C8B-B14F-4D97-AF65-F5344CB8AC3E}">
        <p14:creationId xmlns:p14="http://schemas.microsoft.com/office/powerpoint/2010/main" val="1460226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1B4B-F339-7DD2-33A1-FA73D1F8EC99}"/>
              </a:ext>
            </a:extLst>
          </p:cNvPr>
          <p:cNvSpPr>
            <a:spLocks noGrp="1"/>
          </p:cNvSpPr>
          <p:nvPr>
            <p:ph type="title"/>
          </p:nvPr>
        </p:nvSpPr>
        <p:spPr/>
        <p:txBody>
          <a:bodyPr/>
          <a:lstStyle/>
          <a:p>
            <a:r>
              <a:rPr lang="en-US" dirty="0"/>
              <a:t>Which ROC Curve is Better?</a:t>
            </a:r>
          </a:p>
        </p:txBody>
      </p:sp>
      <p:sp>
        <p:nvSpPr>
          <p:cNvPr id="7" name="Content Placeholder 6">
            <a:extLst>
              <a:ext uri="{FF2B5EF4-FFF2-40B4-BE49-F238E27FC236}">
                <a16:creationId xmlns:a16="http://schemas.microsoft.com/office/drawing/2014/main" id="{0211693E-62D2-A32C-5834-656C976F1358}"/>
              </a:ext>
            </a:extLst>
          </p:cNvPr>
          <p:cNvSpPr>
            <a:spLocks noGrp="1"/>
          </p:cNvSpPr>
          <p:nvPr>
            <p:ph sz="half" idx="1"/>
          </p:nvPr>
        </p:nvSpPr>
        <p:spPr/>
        <p:txBody>
          <a:bodyPr>
            <a:normAutofit/>
          </a:bodyPr>
          <a:lstStyle/>
          <a:p>
            <a:pPr marL="0" indent="0">
              <a:buNone/>
            </a:pPr>
            <a:r>
              <a:rPr lang="en-US" sz="9600" dirty="0">
                <a:solidFill>
                  <a:srgbClr val="7030A0"/>
                </a:solidFill>
              </a:rPr>
              <a:t>???</a:t>
            </a:r>
          </a:p>
          <a:p>
            <a:pPr marL="0" indent="0">
              <a:buNone/>
            </a:pPr>
            <a:endParaRPr lang="en-US" dirty="0"/>
          </a:p>
          <a:p>
            <a:pPr marL="0" indent="0">
              <a:buNone/>
            </a:pPr>
            <a:endParaRPr lang="en-US" dirty="0"/>
          </a:p>
          <a:p>
            <a:pPr marL="0" indent="0">
              <a:buNone/>
            </a:pPr>
            <a:endParaRPr lang="en-US" dirty="0"/>
          </a:p>
          <a:p>
            <a:pPr marL="0" indent="0">
              <a:buNone/>
            </a:pPr>
            <a:r>
              <a:rPr lang="en-US" dirty="0"/>
              <a:t>Image source:</a:t>
            </a:r>
          </a:p>
          <a:p>
            <a:pPr marL="0" indent="0">
              <a:buNone/>
            </a:pPr>
            <a:r>
              <a:rPr lang="en-US" sz="2400" dirty="0">
                <a:hlinkClick r:id="rId2"/>
              </a:rPr>
              <a:t>https://mlstory.org/prediction.html</a:t>
            </a:r>
            <a:endParaRPr lang="en-US" sz="2400" dirty="0"/>
          </a:p>
          <a:p>
            <a:pPr marL="0" indent="0">
              <a:buNone/>
            </a:pPr>
            <a:endParaRPr lang="en-US" dirty="0"/>
          </a:p>
        </p:txBody>
      </p:sp>
      <p:pic>
        <p:nvPicPr>
          <p:cNvPr id="9" name="Content Placeholder 8">
            <a:extLst>
              <a:ext uri="{FF2B5EF4-FFF2-40B4-BE49-F238E27FC236}">
                <a16:creationId xmlns:a16="http://schemas.microsoft.com/office/drawing/2014/main" id="{55B82078-309E-8280-4A55-873DF84DD06F}"/>
              </a:ext>
            </a:extLst>
          </p:cNvPr>
          <p:cNvPicPr>
            <a:picLocks noGrp="1" noChangeAspect="1"/>
          </p:cNvPicPr>
          <p:nvPr>
            <p:ph sz="half" idx="2"/>
          </p:nvPr>
        </p:nvPicPr>
        <p:blipFill>
          <a:blip r:embed="rId3"/>
          <a:stretch>
            <a:fillRect/>
          </a:stretch>
        </p:blipFill>
        <p:spPr>
          <a:xfrm>
            <a:off x="6445250" y="2343944"/>
            <a:ext cx="4635500" cy="3314700"/>
          </a:xfrm>
          <a:prstGeom prst="rect">
            <a:avLst/>
          </a:prstGeom>
        </p:spPr>
      </p:pic>
    </p:spTree>
    <p:extLst>
      <p:ext uri="{BB962C8B-B14F-4D97-AF65-F5344CB8AC3E}">
        <p14:creationId xmlns:p14="http://schemas.microsoft.com/office/powerpoint/2010/main" val="3041314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BEE6-9676-B72E-084C-71D0BA56B949}"/>
              </a:ext>
            </a:extLst>
          </p:cNvPr>
          <p:cNvSpPr>
            <a:spLocks noGrp="1"/>
          </p:cNvSpPr>
          <p:nvPr>
            <p:ph type="title"/>
          </p:nvPr>
        </p:nvSpPr>
        <p:spPr/>
        <p:txBody>
          <a:bodyPr/>
          <a:lstStyle/>
          <a:p>
            <a:r>
              <a:rPr lang="en-US" dirty="0"/>
              <a:t>Do ROC Curves Tell Us</a:t>
            </a:r>
            <a:br>
              <a:rPr lang="en-US" dirty="0"/>
            </a:br>
            <a:r>
              <a:rPr lang="en-US" dirty="0"/>
              <a:t>How to Pick Decision Thresholds?</a:t>
            </a:r>
          </a:p>
        </p:txBody>
      </p:sp>
      <p:sp>
        <p:nvSpPr>
          <p:cNvPr id="3" name="Content Placeholder 2">
            <a:extLst>
              <a:ext uri="{FF2B5EF4-FFF2-40B4-BE49-F238E27FC236}">
                <a16:creationId xmlns:a16="http://schemas.microsoft.com/office/drawing/2014/main" id="{4673D737-2D03-7279-5FEF-BEA428E6BDB8}"/>
              </a:ext>
            </a:extLst>
          </p:cNvPr>
          <p:cNvSpPr>
            <a:spLocks noGrp="1"/>
          </p:cNvSpPr>
          <p:nvPr>
            <p:ph sz="half" idx="1"/>
          </p:nvPr>
        </p:nvSpPr>
        <p:spPr/>
        <p:txBody>
          <a:bodyPr>
            <a:normAutofit/>
          </a:bodyPr>
          <a:lstStyle/>
          <a:p>
            <a:pPr marL="0" indent="0">
              <a:buNone/>
            </a:pPr>
            <a:r>
              <a:rPr lang="en-US" sz="9600" dirty="0">
                <a:solidFill>
                  <a:srgbClr val="7030A0"/>
                </a:solidFill>
              </a:rPr>
              <a:t>???</a:t>
            </a:r>
          </a:p>
        </p:txBody>
      </p:sp>
      <p:pic>
        <p:nvPicPr>
          <p:cNvPr id="5" name="Content Placeholder 4">
            <a:extLst>
              <a:ext uri="{FF2B5EF4-FFF2-40B4-BE49-F238E27FC236}">
                <a16:creationId xmlns:a16="http://schemas.microsoft.com/office/drawing/2014/main" id="{FDCDF49A-DF91-171F-4743-6AB221B8E772}"/>
              </a:ext>
            </a:extLst>
          </p:cNvPr>
          <p:cNvPicPr>
            <a:picLocks noGrp="1" noChangeAspect="1"/>
          </p:cNvPicPr>
          <p:nvPr>
            <p:ph sz="half" idx="2"/>
          </p:nvPr>
        </p:nvPicPr>
        <p:blipFill>
          <a:blip r:embed="rId2"/>
          <a:stretch>
            <a:fillRect/>
          </a:stretch>
        </p:blipFill>
        <p:spPr>
          <a:xfrm>
            <a:off x="6587331" y="1825625"/>
            <a:ext cx="4351338" cy="4351338"/>
          </a:xfrm>
          <a:prstGeom prst="rect">
            <a:avLst/>
          </a:prstGeom>
        </p:spPr>
      </p:pic>
    </p:spTree>
    <p:extLst>
      <p:ext uri="{BB962C8B-B14F-4D97-AF65-F5344CB8AC3E}">
        <p14:creationId xmlns:p14="http://schemas.microsoft.com/office/powerpoint/2010/main" val="1710667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736F4-FFC1-F583-1982-FD7D4FE3F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02B-9339-36CB-B918-A495268F0115}"/>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45FD725C-EC0D-7F97-7A49-3432755385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91870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3F1D-31E0-2427-E925-4E34CCB08E7A}"/>
              </a:ext>
            </a:extLst>
          </p:cNvPr>
          <p:cNvSpPr>
            <a:spLocks noGrp="1"/>
          </p:cNvSpPr>
          <p:nvPr>
            <p:ph type="title"/>
          </p:nvPr>
        </p:nvSpPr>
        <p:spPr/>
        <p:txBody>
          <a:bodyPr/>
          <a:lstStyle/>
          <a:p>
            <a:r>
              <a:rPr lang="en-US" dirty="0"/>
              <a:t>Utility Functions</a:t>
            </a:r>
          </a:p>
        </p:txBody>
      </p:sp>
      <p:sp>
        <p:nvSpPr>
          <p:cNvPr id="3" name="Content Placeholder 2">
            <a:extLst>
              <a:ext uri="{FF2B5EF4-FFF2-40B4-BE49-F238E27FC236}">
                <a16:creationId xmlns:a16="http://schemas.microsoft.com/office/drawing/2014/main" id="{FB46F624-5C88-40F0-5E18-0A72C08A319E}"/>
              </a:ext>
            </a:extLst>
          </p:cNvPr>
          <p:cNvSpPr>
            <a:spLocks noGrp="1"/>
          </p:cNvSpPr>
          <p:nvPr>
            <p:ph idx="1"/>
          </p:nvPr>
        </p:nvSpPr>
        <p:spPr/>
        <p:txBody>
          <a:bodyPr/>
          <a:lstStyle/>
          <a:p>
            <a:r>
              <a:rPr lang="en-US" dirty="0"/>
              <a:t>An abstract measure of how good a result is…</a:t>
            </a:r>
          </a:p>
          <a:p>
            <a:endParaRPr lang="en-US" dirty="0"/>
          </a:p>
          <a:p>
            <a:endParaRPr lang="en-US" dirty="0"/>
          </a:p>
          <a:p>
            <a:r>
              <a:rPr lang="en-US" dirty="0"/>
              <a:t>Standard way to make decisions is to </a:t>
            </a:r>
            <a:r>
              <a:rPr lang="en-US" dirty="0">
                <a:solidFill>
                  <a:srgbClr val="7030A0"/>
                </a:solidFill>
              </a:rPr>
              <a:t>maximize expected utility</a:t>
            </a:r>
            <a:r>
              <a:rPr lang="en-US" dirty="0"/>
              <a:t>.</a:t>
            </a:r>
          </a:p>
          <a:p>
            <a:pPr lvl="1"/>
            <a:r>
              <a:rPr lang="en-US" dirty="0"/>
              <a:t>If using a threshold, pick the threshold that maximizes expected utility.</a:t>
            </a:r>
          </a:p>
        </p:txBody>
      </p:sp>
    </p:spTree>
    <p:extLst>
      <p:ext uri="{BB962C8B-B14F-4D97-AF65-F5344CB8AC3E}">
        <p14:creationId xmlns:p14="http://schemas.microsoft.com/office/powerpoint/2010/main" val="2558436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71A7-EEB1-00E2-A2A7-E2580DA5A79A}"/>
              </a:ext>
            </a:extLst>
          </p:cNvPr>
          <p:cNvSpPr>
            <a:spLocks noGrp="1"/>
          </p:cNvSpPr>
          <p:nvPr>
            <p:ph type="title"/>
          </p:nvPr>
        </p:nvSpPr>
        <p:spPr/>
        <p:txBody>
          <a:bodyPr/>
          <a:lstStyle/>
          <a:p>
            <a:r>
              <a:rPr lang="en-US" dirty="0"/>
              <a:t>Calculating Expected Utility</a:t>
            </a:r>
          </a:p>
        </p:txBody>
      </p:sp>
      <p:sp>
        <p:nvSpPr>
          <p:cNvPr id="6" name="Content Placeholder 5">
            <a:extLst>
              <a:ext uri="{FF2B5EF4-FFF2-40B4-BE49-F238E27FC236}">
                <a16:creationId xmlns:a16="http://schemas.microsoft.com/office/drawing/2014/main" id="{D535FE95-183B-07E4-7D67-DED503432629}"/>
              </a:ext>
            </a:extLst>
          </p:cNvPr>
          <p:cNvSpPr>
            <a:spLocks noGrp="1"/>
          </p:cNvSpPr>
          <p:nvPr>
            <p:ph sz="half" idx="1"/>
          </p:nvPr>
        </p:nvSpPr>
        <p:spPr/>
        <p:txBody>
          <a:bodyPr/>
          <a:lstStyle/>
          <a:p>
            <a:r>
              <a:rPr lang="en-US" dirty="0"/>
              <a:t>TP rate</a:t>
            </a:r>
          </a:p>
          <a:p>
            <a:r>
              <a:rPr lang="en-US" dirty="0"/>
              <a:t>TN rate</a:t>
            </a:r>
          </a:p>
          <a:p>
            <a:r>
              <a:rPr lang="en-US" dirty="0"/>
              <a:t>FP rate</a:t>
            </a:r>
          </a:p>
          <a:p>
            <a:r>
              <a:rPr lang="en-US" dirty="0"/>
              <a:t>FN rate</a:t>
            </a:r>
          </a:p>
          <a:p>
            <a:endParaRPr lang="en-US" dirty="0"/>
          </a:p>
          <a:p>
            <a:pPr marL="0" indent="0">
              <a:buNone/>
            </a:pPr>
            <a:r>
              <a:rPr lang="en-US" dirty="0">
                <a:solidFill>
                  <a:srgbClr val="7030A0"/>
                </a:solidFill>
              </a:rPr>
              <a:t>What is overall expected utility?</a:t>
            </a:r>
          </a:p>
          <a:p>
            <a:pPr marL="0" indent="0">
              <a:buNone/>
            </a:pPr>
            <a:endParaRPr lang="en-US" dirty="0">
              <a:solidFill>
                <a:srgbClr val="7030A0"/>
              </a:solidFill>
            </a:endParaRPr>
          </a:p>
          <a:p>
            <a:pPr marL="0" indent="0">
              <a:buNone/>
            </a:pPr>
            <a:r>
              <a:rPr lang="en-US" dirty="0">
                <a:solidFill>
                  <a:srgbClr val="FF0000"/>
                </a:solidFill>
              </a:rPr>
              <a:t>What information is missing?</a:t>
            </a:r>
          </a:p>
        </p:txBody>
      </p:sp>
      <p:sp>
        <p:nvSpPr>
          <p:cNvPr id="7" name="Content Placeholder 6">
            <a:extLst>
              <a:ext uri="{FF2B5EF4-FFF2-40B4-BE49-F238E27FC236}">
                <a16:creationId xmlns:a16="http://schemas.microsoft.com/office/drawing/2014/main" id="{AC93D372-9C8E-0FBD-8598-F9563EA75946}"/>
              </a:ext>
            </a:extLst>
          </p:cNvPr>
          <p:cNvSpPr>
            <a:spLocks noGrp="1"/>
          </p:cNvSpPr>
          <p:nvPr>
            <p:ph sz="half" idx="2"/>
          </p:nvPr>
        </p:nvSpPr>
        <p:spPr/>
        <p:txBody>
          <a:bodyPr/>
          <a:lstStyle/>
          <a:p>
            <a:r>
              <a:rPr lang="en-US" dirty="0"/>
              <a:t>TP utility</a:t>
            </a:r>
          </a:p>
          <a:p>
            <a:r>
              <a:rPr lang="en-US" dirty="0"/>
              <a:t>TN utility</a:t>
            </a:r>
          </a:p>
          <a:p>
            <a:r>
              <a:rPr lang="en-US" dirty="0"/>
              <a:t>FP utility</a:t>
            </a:r>
          </a:p>
          <a:p>
            <a:r>
              <a:rPr lang="en-US" dirty="0"/>
              <a:t>FN utility</a:t>
            </a:r>
          </a:p>
        </p:txBody>
      </p:sp>
    </p:spTree>
    <p:extLst>
      <p:ext uri="{BB962C8B-B14F-4D97-AF65-F5344CB8AC3E}">
        <p14:creationId xmlns:p14="http://schemas.microsoft.com/office/powerpoint/2010/main" val="3301332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45FF-6519-E391-E407-1EA89E1ACA54}"/>
              </a:ext>
            </a:extLst>
          </p:cNvPr>
          <p:cNvSpPr>
            <a:spLocks noGrp="1"/>
          </p:cNvSpPr>
          <p:nvPr>
            <p:ph type="title"/>
          </p:nvPr>
        </p:nvSpPr>
        <p:spPr/>
        <p:txBody>
          <a:bodyPr/>
          <a:lstStyle/>
          <a:p>
            <a:r>
              <a:rPr lang="en-US" dirty="0"/>
              <a:t>Regret</a:t>
            </a:r>
          </a:p>
        </p:txBody>
      </p:sp>
      <p:sp>
        <p:nvSpPr>
          <p:cNvPr id="5" name="Content Placeholder 4">
            <a:extLst>
              <a:ext uri="{FF2B5EF4-FFF2-40B4-BE49-F238E27FC236}">
                <a16:creationId xmlns:a16="http://schemas.microsoft.com/office/drawing/2014/main" id="{EB9AEFBE-E348-50D7-84F0-67FC0CBBBCD1}"/>
              </a:ext>
            </a:extLst>
          </p:cNvPr>
          <p:cNvSpPr>
            <a:spLocks noGrp="1"/>
          </p:cNvSpPr>
          <p:nvPr>
            <p:ph idx="1"/>
          </p:nvPr>
        </p:nvSpPr>
        <p:spPr/>
        <p:txBody>
          <a:bodyPr/>
          <a:lstStyle/>
          <a:p>
            <a:r>
              <a:rPr lang="en-US" dirty="0"/>
              <a:t>An alternative evaluation method, still based on utility</a:t>
            </a:r>
          </a:p>
          <a:p>
            <a:endParaRPr lang="en-US" dirty="0"/>
          </a:p>
          <a:p>
            <a:r>
              <a:rPr lang="en-US" dirty="0"/>
              <a:t>Regret = benchmark utility – expected utility</a:t>
            </a:r>
          </a:p>
          <a:p>
            <a:endParaRPr lang="en-US" dirty="0"/>
          </a:p>
          <a:p>
            <a:r>
              <a:rPr lang="en-US" dirty="0"/>
              <a:t>Usually used if we think we should perform close to benchmark.</a:t>
            </a:r>
          </a:p>
        </p:txBody>
      </p:sp>
    </p:spTree>
    <p:extLst>
      <p:ext uri="{BB962C8B-B14F-4D97-AF65-F5344CB8AC3E}">
        <p14:creationId xmlns:p14="http://schemas.microsoft.com/office/powerpoint/2010/main" val="297310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AE06C-21E7-EB28-10EF-2905DFD4C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8AB9A1-E0B3-B717-D594-3E832385431F}"/>
              </a:ext>
            </a:extLst>
          </p:cNvPr>
          <p:cNvSpPr>
            <a:spLocks noGrp="1"/>
          </p:cNvSpPr>
          <p:nvPr>
            <p:ph type="title"/>
          </p:nvPr>
        </p:nvSpPr>
        <p:spPr/>
        <p:txBody>
          <a:bodyPr/>
          <a:lstStyle/>
          <a:p>
            <a:r>
              <a:rPr lang="en-US" dirty="0"/>
              <a:t>Calculating Expected Regret from Utility</a:t>
            </a:r>
          </a:p>
        </p:txBody>
      </p:sp>
      <p:sp>
        <p:nvSpPr>
          <p:cNvPr id="6" name="Content Placeholder 5">
            <a:extLst>
              <a:ext uri="{FF2B5EF4-FFF2-40B4-BE49-F238E27FC236}">
                <a16:creationId xmlns:a16="http://schemas.microsoft.com/office/drawing/2014/main" id="{64D7AD6E-0641-1470-3D09-693A29FCF1D9}"/>
              </a:ext>
            </a:extLst>
          </p:cNvPr>
          <p:cNvSpPr>
            <a:spLocks noGrp="1"/>
          </p:cNvSpPr>
          <p:nvPr>
            <p:ph sz="half" idx="1"/>
          </p:nvPr>
        </p:nvSpPr>
        <p:spPr/>
        <p:txBody>
          <a:bodyPr/>
          <a:lstStyle/>
          <a:p>
            <a:r>
              <a:rPr lang="en-US" dirty="0"/>
              <a:t>TP rate</a:t>
            </a:r>
          </a:p>
          <a:p>
            <a:r>
              <a:rPr lang="en-US" dirty="0"/>
              <a:t>TN rate</a:t>
            </a:r>
          </a:p>
          <a:p>
            <a:r>
              <a:rPr lang="en-US" dirty="0"/>
              <a:t>FP rate</a:t>
            </a:r>
          </a:p>
          <a:p>
            <a:r>
              <a:rPr lang="en-US" dirty="0"/>
              <a:t>FN rate</a:t>
            </a:r>
          </a:p>
          <a:p>
            <a:endParaRPr lang="en-US" dirty="0"/>
          </a:p>
          <a:p>
            <a:pPr marL="0" indent="0">
              <a:buNone/>
            </a:pPr>
            <a:r>
              <a:rPr lang="en-US" dirty="0">
                <a:solidFill>
                  <a:srgbClr val="7030A0"/>
                </a:solidFill>
              </a:rPr>
              <a:t>What is benchmark?</a:t>
            </a:r>
          </a:p>
        </p:txBody>
      </p:sp>
      <p:sp>
        <p:nvSpPr>
          <p:cNvPr id="7" name="Content Placeholder 6">
            <a:extLst>
              <a:ext uri="{FF2B5EF4-FFF2-40B4-BE49-F238E27FC236}">
                <a16:creationId xmlns:a16="http://schemas.microsoft.com/office/drawing/2014/main" id="{6C2058F8-1324-D642-9719-508CBFF9E6CD}"/>
              </a:ext>
            </a:extLst>
          </p:cNvPr>
          <p:cNvSpPr>
            <a:spLocks noGrp="1"/>
          </p:cNvSpPr>
          <p:nvPr>
            <p:ph sz="half" idx="2"/>
          </p:nvPr>
        </p:nvSpPr>
        <p:spPr/>
        <p:txBody>
          <a:bodyPr/>
          <a:lstStyle/>
          <a:p>
            <a:r>
              <a:rPr lang="en-US" dirty="0"/>
              <a:t>TP utility</a:t>
            </a:r>
          </a:p>
          <a:p>
            <a:r>
              <a:rPr lang="en-US" dirty="0"/>
              <a:t>TN utility</a:t>
            </a:r>
          </a:p>
          <a:p>
            <a:r>
              <a:rPr lang="en-US" dirty="0"/>
              <a:t>FP utility</a:t>
            </a:r>
          </a:p>
          <a:p>
            <a:r>
              <a:rPr lang="en-US" dirty="0"/>
              <a:t>FN utility</a:t>
            </a:r>
          </a:p>
        </p:txBody>
      </p:sp>
    </p:spTree>
    <p:extLst>
      <p:ext uri="{BB962C8B-B14F-4D97-AF65-F5344CB8AC3E}">
        <p14:creationId xmlns:p14="http://schemas.microsoft.com/office/powerpoint/2010/main" val="3525017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9AE2D-7666-6256-5E60-3F2CD4CC6B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C3A05-DA01-72F0-9DC3-704335CE4B89}"/>
              </a:ext>
            </a:extLst>
          </p:cNvPr>
          <p:cNvSpPr>
            <a:spLocks noGrp="1"/>
          </p:cNvSpPr>
          <p:nvPr>
            <p:ph type="title"/>
          </p:nvPr>
        </p:nvSpPr>
        <p:spPr/>
        <p:txBody>
          <a:bodyPr/>
          <a:lstStyle/>
          <a:p>
            <a:r>
              <a:rPr lang="en-US" dirty="0"/>
              <a:t>Calculating Expected Regret from Regret</a:t>
            </a:r>
          </a:p>
        </p:txBody>
      </p:sp>
      <p:sp>
        <p:nvSpPr>
          <p:cNvPr id="6" name="Content Placeholder 5">
            <a:extLst>
              <a:ext uri="{FF2B5EF4-FFF2-40B4-BE49-F238E27FC236}">
                <a16:creationId xmlns:a16="http://schemas.microsoft.com/office/drawing/2014/main" id="{1B283095-6526-D093-1E35-D7854BF95916}"/>
              </a:ext>
            </a:extLst>
          </p:cNvPr>
          <p:cNvSpPr>
            <a:spLocks noGrp="1"/>
          </p:cNvSpPr>
          <p:nvPr>
            <p:ph sz="half" idx="1"/>
          </p:nvPr>
        </p:nvSpPr>
        <p:spPr/>
        <p:txBody>
          <a:bodyPr/>
          <a:lstStyle/>
          <a:p>
            <a:r>
              <a:rPr lang="en-US" dirty="0"/>
              <a:t>FP rate</a:t>
            </a:r>
          </a:p>
          <a:p>
            <a:r>
              <a:rPr lang="en-US" dirty="0"/>
              <a:t>FN rate</a:t>
            </a:r>
          </a:p>
          <a:p>
            <a:endParaRPr lang="en-US" dirty="0"/>
          </a:p>
          <a:p>
            <a:pPr marL="0" indent="0">
              <a:buNone/>
            </a:pPr>
            <a:r>
              <a:rPr lang="en-US" dirty="0">
                <a:solidFill>
                  <a:srgbClr val="7030A0"/>
                </a:solidFill>
              </a:rPr>
              <a:t>What is overall expected regret?</a:t>
            </a:r>
          </a:p>
        </p:txBody>
      </p:sp>
      <p:sp>
        <p:nvSpPr>
          <p:cNvPr id="7" name="Content Placeholder 6">
            <a:extLst>
              <a:ext uri="{FF2B5EF4-FFF2-40B4-BE49-F238E27FC236}">
                <a16:creationId xmlns:a16="http://schemas.microsoft.com/office/drawing/2014/main" id="{069DC5BD-6078-B77C-1364-76D2B1488C00}"/>
              </a:ext>
            </a:extLst>
          </p:cNvPr>
          <p:cNvSpPr>
            <a:spLocks noGrp="1"/>
          </p:cNvSpPr>
          <p:nvPr>
            <p:ph sz="half" idx="2"/>
          </p:nvPr>
        </p:nvSpPr>
        <p:spPr/>
        <p:txBody>
          <a:bodyPr/>
          <a:lstStyle/>
          <a:p>
            <a:r>
              <a:rPr lang="en-US" dirty="0"/>
              <a:t>FP regret</a:t>
            </a:r>
          </a:p>
          <a:p>
            <a:r>
              <a:rPr lang="en-US" dirty="0"/>
              <a:t>FN regret</a:t>
            </a:r>
          </a:p>
        </p:txBody>
      </p:sp>
    </p:spTree>
    <p:extLst>
      <p:ext uri="{BB962C8B-B14F-4D97-AF65-F5344CB8AC3E}">
        <p14:creationId xmlns:p14="http://schemas.microsoft.com/office/powerpoint/2010/main" val="388978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13C9-555B-B6A4-7526-7CBA0A01E635}"/>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E5BCD89B-0403-9912-9BA1-04B05C346EB5}"/>
              </a:ext>
            </a:extLst>
          </p:cNvPr>
          <p:cNvSpPr>
            <a:spLocks noGrp="1"/>
          </p:cNvSpPr>
          <p:nvPr>
            <p:ph idx="1"/>
          </p:nvPr>
        </p:nvSpPr>
        <p:spPr/>
        <p:txBody>
          <a:bodyPr>
            <a:normAutofit lnSpcReduction="10000"/>
          </a:bodyPr>
          <a:lstStyle/>
          <a:p>
            <a:r>
              <a:rPr lang="en-US"/>
              <a:t>Lectures: Tuesday/Thursday</a:t>
            </a:r>
          </a:p>
          <a:p>
            <a:endParaRPr lang="en-US"/>
          </a:p>
          <a:p>
            <a:r>
              <a:rPr lang="en-US"/>
              <a:t>Discussions: Fridays</a:t>
            </a:r>
          </a:p>
          <a:p>
            <a:pPr lvl="1"/>
            <a:r>
              <a:rPr lang="en-US"/>
              <a:t>Hands on practice with topics from lecture.</a:t>
            </a:r>
          </a:p>
          <a:p>
            <a:pPr lvl="1"/>
            <a:r>
              <a:rPr lang="en-US"/>
              <a:t>Graded exercises each week.</a:t>
            </a:r>
          </a:p>
          <a:p>
            <a:pPr lvl="1"/>
            <a:endParaRPr lang="en-US"/>
          </a:p>
          <a:p>
            <a:r>
              <a:rPr lang="en-US"/>
              <a:t>Homework:</a:t>
            </a:r>
          </a:p>
          <a:p>
            <a:pPr lvl="1"/>
            <a:r>
              <a:rPr lang="en-US"/>
              <a:t>Assigned/due every week except around midterm.</a:t>
            </a:r>
          </a:p>
          <a:p>
            <a:pPr lvl="1"/>
            <a:r>
              <a:rPr lang="en-US"/>
              <a:t>Usually posted Tuesday, due next week Thursday.</a:t>
            </a:r>
          </a:p>
          <a:p>
            <a:pPr lvl="1"/>
            <a:r>
              <a:rPr lang="en-US"/>
              <a:t>2 days for late submission (-1% per hour)</a:t>
            </a:r>
          </a:p>
        </p:txBody>
      </p:sp>
    </p:spTree>
    <p:extLst>
      <p:ext uri="{BB962C8B-B14F-4D97-AF65-F5344CB8AC3E}">
        <p14:creationId xmlns:p14="http://schemas.microsoft.com/office/powerpoint/2010/main" val="705816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5F0F-A831-F876-5308-FA73F38D3B16}"/>
              </a:ext>
            </a:extLst>
          </p:cNvPr>
          <p:cNvSpPr>
            <a:spLocks noGrp="1"/>
          </p:cNvSpPr>
          <p:nvPr>
            <p:ph type="title"/>
          </p:nvPr>
        </p:nvSpPr>
        <p:spPr/>
        <p:txBody>
          <a:bodyPr/>
          <a:lstStyle/>
          <a:p>
            <a:r>
              <a:rPr lang="en-US" dirty="0"/>
              <a:t>Which is better? Utility or Regret?</a:t>
            </a:r>
          </a:p>
        </p:txBody>
      </p:sp>
      <p:sp>
        <p:nvSpPr>
          <p:cNvPr id="5" name="Content Placeholder 4">
            <a:extLst>
              <a:ext uri="{FF2B5EF4-FFF2-40B4-BE49-F238E27FC236}">
                <a16:creationId xmlns:a16="http://schemas.microsoft.com/office/drawing/2014/main" id="{8460DCCD-2416-D0E1-B0C1-634B42CB4F6C}"/>
              </a:ext>
            </a:extLst>
          </p:cNvPr>
          <p:cNvSpPr>
            <a:spLocks noGrp="1"/>
          </p:cNvSpPr>
          <p:nvPr>
            <p:ph idx="1"/>
          </p:nvPr>
        </p:nvSpPr>
        <p:spPr/>
        <p:txBody>
          <a:bodyPr>
            <a:normAutofit/>
          </a:bodyPr>
          <a:lstStyle/>
          <a:p>
            <a:pPr marL="0" indent="0">
              <a:buNone/>
            </a:pPr>
            <a:r>
              <a:rPr lang="en-US" sz="9600" dirty="0">
                <a:solidFill>
                  <a:srgbClr val="7030A0"/>
                </a:solidFill>
              </a:rPr>
              <a:t>???</a:t>
            </a:r>
          </a:p>
        </p:txBody>
      </p:sp>
    </p:spTree>
    <p:extLst>
      <p:ext uri="{BB962C8B-B14F-4D97-AF65-F5344CB8AC3E}">
        <p14:creationId xmlns:p14="http://schemas.microsoft.com/office/powerpoint/2010/main" val="3201899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2D2E-0599-B21E-FF08-77CB60D2A700}"/>
              </a:ext>
            </a:extLst>
          </p:cNvPr>
          <p:cNvSpPr>
            <a:spLocks noGrp="1"/>
          </p:cNvSpPr>
          <p:nvPr>
            <p:ph type="title"/>
          </p:nvPr>
        </p:nvSpPr>
        <p:spPr/>
        <p:txBody>
          <a:bodyPr/>
          <a:lstStyle/>
          <a:p>
            <a:r>
              <a:rPr lang="en-US" dirty="0"/>
              <a:t>Utility over Time</a:t>
            </a:r>
          </a:p>
        </p:txBody>
      </p:sp>
      <p:sp>
        <p:nvSpPr>
          <p:cNvPr id="3" name="Content Placeholder 2">
            <a:extLst>
              <a:ext uri="{FF2B5EF4-FFF2-40B4-BE49-F238E27FC236}">
                <a16:creationId xmlns:a16="http://schemas.microsoft.com/office/drawing/2014/main" id="{0C0E3C17-3603-6A12-6B46-FE219BD89148}"/>
              </a:ext>
            </a:extLst>
          </p:cNvPr>
          <p:cNvSpPr>
            <a:spLocks noGrp="1"/>
          </p:cNvSpPr>
          <p:nvPr>
            <p:ph idx="1"/>
          </p:nvPr>
        </p:nvSpPr>
        <p:spPr/>
        <p:txBody>
          <a:bodyPr/>
          <a:lstStyle/>
          <a:p>
            <a:r>
              <a:rPr lang="en-US" dirty="0"/>
              <a:t>Is $1000 more valuable today or in 10 years?</a:t>
            </a:r>
          </a:p>
        </p:txBody>
      </p:sp>
    </p:spTree>
    <p:extLst>
      <p:ext uri="{BB962C8B-B14F-4D97-AF65-F5344CB8AC3E}">
        <p14:creationId xmlns:p14="http://schemas.microsoft.com/office/powerpoint/2010/main" val="1035506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3A1C-6170-DA05-884D-4E4348099B9A}"/>
              </a:ext>
            </a:extLst>
          </p:cNvPr>
          <p:cNvSpPr>
            <a:spLocks noGrp="1"/>
          </p:cNvSpPr>
          <p:nvPr>
            <p:ph type="title"/>
          </p:nvPr>
        </p:nvSpPr>
        <p:spPr/>
        <p:txBody>
          <a:bodyPr/>
          <a:lstStyle/>
          <a:p>
            <a:r>
              <a:rPr lang="en-US" dirty="0"/>
              <a:t>Diminishing Utility</a:t>
            </a:r>
          </a:p>
        </p:txBody>
      </p:sp>
      <p:sp>
        <p:nvSpPr>
          <p:cNvPr id="3" name="Content Placeholder 2">
            <a:extLst>
              <a:ext uri="{FF2B5EF4-FFF2-40B4-BE49-F238E27FC236}">
                <a16:creationId xmlns:a16="http://schemas.microsoft.com/office/drawing/2014/main" id="{2E499B1B-5158-DD23-E6DC-B865C68BFF9B}"/>
              </a:ext>
            </a:extLst>
          </p:cNvPr>
          <p:cNvSpPr>
            <a:spLocks noGrp="1"/>
          </p:cNvSpPr>
          <p:nvPr>
            <p:ph idx="1"/>
          </p:nvPr>
        </p:nvSpPr>
        <p:spPr/>
        <p:txBody>
          <a:bodyPr/>
          <a:lstStyle/>
          <a:p>
            <a:r>
              <a:rPr lang="en-US" dirty="0"/>
              <a:t>Which scenario increases utility the most?</a:t>
            </a:r>
          </a:p>
          <a:p>
            <a:pPr lvl="1"/>
            <a:endParaRPr lang="en-US" dirty="0"/>
          </a:p>
          <a:p>
            <a:pPr lvl="1"/>
            <a:r>
              <a:rPr lang="en-US" dirty="0"/>
              <a:t>Bank balance $1,000 -&gt; $2,000</a:t>
            </a:r>
          </a:p>
          <a:p>
            <a:pPr lvl="1"/>
            <a:endParaRPr lang="en-US" dirty="0"/>
          </a:p>
          <a:p>
            <a:pPr lvl="1"/>
            <a:r>
              <a:rPr lang="en-US" dirty="0"/>
              <a:t>Bank balance $10,000 -&gt; $11,000</a:t>
            </a:r>
          </a:p>
          <a:p>
            <a:pPr lvl="1"/>
            <a:endParaRPr lang="en-US" dirty="0"/>
          </a:p>
          <a:p>
            <a:pPr lvl="1"/>
            <a:r>
              <a:rPr lang="en-US" dirty="0"/>
              <a:t>Bank balance $1,000,000 -&gt; $1,010,000</a:t>
            </a:r>
          </a:p>
        </p:txBody>
      </p:sp>
    </p:spTree>
    <p:extLst>
      <p:ext uri="{BB962C8B-B14F-4D97-AF65-F5344CB8AC3E}">
        <p14:creationId xmlns:p14="http://schemas.microsoft.com/office/powerpoint/2010/main" val="3861932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E1C0A-56E4-E24B-A441-6E6ABAEADA98}"/>
              </a:ext>
            </a:extLst>
          </p:cNvPr>
          <p:cNvSpPr>
            <a:spLocks noGrp="1"/>
          </p:cNvSpPr>
          <p:nvPr>
            <p:ph type="title"/>
          </p:nvPr>
        </p:nvSpPr>
        <p:spPr/>
        <p:txBody>
          <a:bodyPr/>
          <a:lstStyle/>
          <a:p>
            <a:r>
              <a:rPr lang="en-US" dirty="0"/>
              <a:t>St. Petersburg Paradox</a:t>
            </a:r>
          </a:p>
        </p:txBody>
      </p:sp>
      <p:sp>
        <p:nvSpPr>
          <p:cNvPr id="3" name="Content Placeholder 2">
            <a:extLst>
              <a:ext uri="{FF2B5EF4-FFF2-40B4-BE49-F238E27FC236}">
                <a16:creationId xmlns:a16="http://schemas.microsoft.com/office/drawing/2014/main" id="{F016E885-4FAA-6B45-28FA-457FEF523C14}"/>
              </a:ext>
            </a:extLst>
          </p:cNvPr>
          <p:cNvSpPr>
            <a:spLocks noGrp="1"/>
          </p:cNvSpPr>
          <p:nvPr>
            <p:ph idx="1"/>
          </p:nvPr>
        </p:nvSpPr>
        <p:spPr/>
        <p:txBody>
          <a:bodyPr/>
          <a:lstStyle/>
          <a:p>
            <a:r>
              <a:rPr lang="en-US" dirty="0"/>
              <a:t>Flip a coin: win $2 if heads, lose $2 otherwise.</a:t>
            </a:r>
          </a:p>
          <a:p>
            <a:r>
              <a:rPr lang="en-US" dirty="0"/>
              <a:t>You can repeat if you lose, but the stake doubles.</a:t>
            </a:r>
          </a:p>
          <a:p>
            <a:r>
              <a:rPr lang="en-US" dirty="0"/>
              <a:t>Stop after win.</a:t>
            </a:r>
          </a:p>
          <a:p>
            <a:endParaRPr lang="en-US" dirty="0"/>
          </a:p>
          <a:p>
            <a:r>
              <a:rPr lang="en-US" dirty="0"/>
              <a:t>What is the expected value in dollars?</a:t>
            </a:r>
          </a:p>
        </p:txBody>
      </p:sp>
    </p:spTree>
    <p:extLst>
      <p:ext uri="{BB962C8B-B14F-4D97-AF65-F5344CB8AC3E}">
        <p14:creationId xmlns:p14="http://schemas.microsoft.com/office/powerpoint/2010/main" val="2178943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DCE3-51A5-16BF-F451-381501DB4C14}"/>
              </a:ext>
            </a:extLst>
          </p:cNvPr>
          <p:cNvSpPr>
            <a:spLocks noGrp="1"/>
          </p:cNvSpPr>
          <p:nvPr>
            <p:ph type="title"/>
          </p:nvPr>
        </p:nvSpPr>
        <p:spPr/>
        <p:txBody>
          <a:bodyPr/>
          <a:lstStyle/>
          <a:p>
            <a:r>
              <a:rPr lang="en-US" dirty="0"/>
              <a:t>A Conspicuous Omission</a:t>
            </a:r>
          </a:p>
        </p:txBody>
      </p:sp>
      <p:sp>
        <p:nvSpPr>
          <p:cNvPr id="3" name="Content Placeholder 2">
            <a:extLst>
              <a:ext uri="{FF2B5EF4-FFF2-40B4-BE49-F238E27FC236}">
                <a16:creationId xmlns:a16="http://schemas.microsoft.com/office/drawing/2014/main" id="{44549D01-DDFB-E2B1-713C-66612EE89FDF}"/>
              </a:ext>
            </a:extLst>
          </p:cNvPr>
          <p:cNvSpPr>
            <a:spLocks noGrp="1"/>
          </p:cNvSpPr>
          <p:nvPr>
            <p:ph idx="1"/>
          </p:nvPr>
        </p:nvSpPr>
        <p:spPr/>
        <p:txBody>
          <a:bodyPr/>
          <a:lstStyle/>
          <a:p>
            <a:r>
              <a:rPr lang="en-US" dirty="0"/>
              <a:t>Responsible AI</a:t>
            </a:r>
          </a:p>
          <a:p>
            <a:pPr lvl="1"/>
            <a:r>
              <a:rPr lang="en-US" dirty="0"/>
              <a:t>How do we integrate ethical considerations into utility maximization?</a:t>
            </a:r>
          </a:p>
          <a:p>
            <a:pPr lvl="1"/>
            <a:r>
              <a:rPr lang="en-US" dirty="0"/>
              <a:t>Will discuss next lecture…</a:t>
            </a:r>
          </a:p>
        </p:txBody>
      </p:sp>
    </p:spTree>
    <p:extLst>
      <p:ext uri="{BB962C8B-B14F-4D97-AF65-F5344CB8AC3E}">
        <p14:creationId xmlns:p14="http://schemas.microsoft.com/office/powerpoint/2010/main" val="2964094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AC7C4-B54F-3705-CD7B-92AEEA31EC8F}"/>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49FC8F6B-56BF-B511-AC48-0B6583E20F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1126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07B5-E9B1-743D-C354-62AE723A5312}"/>
              </a:ext>
            </a:extLst>
          </p:cNvPr>
          <p:cNvSpPr>
            <a:spLocks noGrp="1"/>
          </p:cNvSpPr>
          <p:nvPr>
            <p:ph type="title"/>
          </p:nvPr>
        </p:nvSpPr>
        <p:spPr/>
        <p:txBody>
          <a:bodyPr/>
          <a:lstStyle/>
          <a:p>
            <a:r>
              <a:rPr lang="en-US" dirty="0"/>
              <a:t>What if We Don’t Have a Utility Function?</a:t>
            </a:r>
          </a:p>
        </p:txBody>
      </p:sp>
      <p:sp>
        <p:nvSpPr>
          <p:cNvPr id="3" name="Content Placeholder 2">
            <a:extLst>
              <a:ext uri="{FF2B5EF4-FFF2-40B4-BE49-F238E27FC236}">
                <a16:creationId xmlns:a16="http://schemas.microsoft.com/office/drawing/2014/main" id="{BE901D9F-C4AA-C036-DC40-B79B82707949}"/>
              </a:ext>
            </a:extLst>
          </p:cNvPr>
          <p:cNvSpPr>
            <a:spLocks noGrp="1"/>
          </p:cNvSpPr>
          <p:nvPr>
            <p:ph idx="1"/>
          </p:nvPr>
        </p:nvSpPr>
        <p:spPr/>
        <p:txBody>
          <a:bodyPr/>
          <a:lstStyle/>
          <a:p>
            <a:r>
              <a:rPr lang="en-US" dirty="0"/>
              <a:t>Or our utility values are uncertain?</a:t>
            </a:r>
          </a:p>
          <a:p>
            <a:r>
              <a:rPr lang="en-US" dirty="0"/>
              <a:t>Or our probabilities are iffy?</a:t>
            </a:r>
          </a:p>
        </p:txBody>
      </p:sp>
    </p:spTree>
    <p:extLst>
      <p:ext uri="{BB962C8B-B14F-4D97-AF65-F5344CB8AC3E}">
        <p14:creationId xmlns:p14="http://schemas.microsoft.com/office/powerpoint/2010/main" val="3268616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8F3C-669F-B822-F2CE-85371C6C902E}"/>
              </a:ext>
            </a:extLst>
          </p:cNvPr>
          <p:cNvSpPr>
            <a:spLocks noGrp="1"/>
          </p:cNvSpPr>
          <p:nvPr>
            <p:ph type="title"/>
          </p:nvPr>
        </p:nvSpPr>
        <p:spPr/>
        <p:txBody>
          <a:bodyPr/>
          <a:lstStyle/>
          <a:p>
            <a:r>
              <a:rPr lang="en-US" dirty="0"/>
              <a:t>Proper Scoring Rules</a:t>
            </a:r>
          </a:p>
        </p:txBody>
      </p:sp>
      <p:sp>
        <p:nvSpPr>
          <p:cNvPr id="3" name="Content Placeholder 2">
            <a:extLst>
              <a:ext uri="{FF2B5EF4-FFF2-40B4-BE49-F238E27FC236}">
                <a16:creationId xmlns:a16="http://schemas.microsoft.com/office/drawing/2014/main" id="{131038B6-ED33-4C66-59F5-BADBEE819C12}"/>
              </a:ext>
            </a:extLst>
          </p:cNvPr>
          <p:cNvSpPr>
            <a:spLocks noGrp="1"/>
          </p:cNvSpPr>
          <p:nvPr>
            <p:ph idx="1"/>
          </p:nvPr>
        </p:nvSpPr>
        <p:spPr/>
        <p:txBody>
          <a:bodyPr/>
          <a:lstStyle/>
          <a:p>
            <a:r>
              <a:rPr lang="en-US" dirty="0"/>
              <a:t>If we are predicting probabilities, we should pick loss functions that drive us towards the ground truth.</a:t>
            </a:r>
          </a:p>
          <a:p>
            <a:endParaRPr lang="en-US" dirty="0"/>
          </a:p>
          <a:p>
            <a:pPr lvl="1"/>
            <a:r>
              <a:rPr lang="en-US" dirty="0"/>
              <a:t>Loss should be minimized by picking probability best matching “beliefs”.</a:t>
            </a:r>
          </a:p>
          <a:p>
            <a:pPr lvl="1"/>
            <a:endParaRPr lang="en-US" dirty="0"/>
          </a:p>
          <a:p>
            <a:endParaRPr lang="en-US" dirty="0"/>
          </a:p>
          <a:p>
            <a:r>
              <a:rPr lang="en-US" dirty="0"/>
              <a:t>Proper scoring rule pushes model to predict good probabilities.</a:t>
            </a:r>
          </a:p>
          <a:p>
            <a:pPr lvl="1"/>
            <a:r>
              <a:rPr lang="en-US" dirty="0"/>
              <a:t>Punting on decision threshold until later.</a:t>
            </a:r>
          </a:p>
        </p:txBody>
      </p:sp>
    </p:spTree>
    <p:extLst>
      <p:ext uri="{BB962C8B-B14F-4D97-AF65-F5344CB8AC3E}">
        <p14:creationId xmlns:p14="http://schemas.microsoft.com/office/powerpoint/2010/main" val="141472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FCC8-C7C6-9766-0CE5-61C664A1256B}"/>
              </a:ext>
            </a:extLst>
          </p:cNvPr>
          <p:cNvSpPr>
            <a:spLocks noGrp="1"/>
          </p:cNvSpPr>
          <p:nvPr>
            <p:ph type="title"/>
          </p:nvPr>
        </p:nvSpPr>
        <p:spPr/>
        <p:txBody>
          <a:bodyPr/>
          <a:lstStyle/>
          <a:p>
            <a:r>
              <a:rPr lang="en-US" dirty="0"/>
              <a:t>Examples of Proper Scoring Rules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72511C0-4A31-98FF-1880-B6808AA0EB39}"/>
                  </a:ext>
                </a:extLst>
              </p:cNvPr>
              <p:cNvSpPr>
                <a:spLocks noGrp="1"/>
              </p:cNvSpPr>
              <p:nvPr>
                <p:ph sz="half" idx="1"/>
              </p:nvPr>
            </p:nvSpPr>
            <p:spPr/>
            <p:txBody>
              <a:bodyPr>
                <a:normAutofit/>
              </a:bodyPr>
              <a:lstStyle/>
              <a:p>
                <a:pPr marL="0" indent="0">
                  <a:buNone/>
                </a:pPr>
                <a:r>
                  <a:rPr lang="en-US" dirty="0"/>
                  <a:t>Given prediction vector </a:t>
                </a:r>
                <a14:m>
                  <m:oMath xmlns:m="http://schemas.openxmlformats.org/officeDocument/2006/math">
                    <m:r>
                      <a:rPr lang="en-US" b="1" i="1" dirty="0" smtClean="0">
                        <a:latin typeface="Cambria Math" panose="02040503050406030204" pitchFamily="18" charset="0"/>
                      </a:rPr>
                      <m:t>𝒓</m:t>
                    </m:r>
                  </m:oMath>
                </a14:m>
                <a:r>
                  <a:rPr lang="en-US" dirty="0"/>
                  <a:t> and ground truth </a:t>
                </a:r>
                <a14:m>
                  <m:oMath xmlns:m="http://schemas.openxmlformats.org/officeDocument/2006/math">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y</m:t>
                        </m:r>
                      </m:e>
                      <m:sub>
                        <m:r>
                          <a:rPr lang="en-US" i="1" dirty="0" smtClean="0">
                            <a:latin typeface="Cambria Math" panose="02040503050406030204" pitchFamily="18" charset="0"/>
                          </a:rPr>
                          <m:t>𝑖</m:t>
                        </m:r>
                      </m:sub>
                    </m:sSub>
                  </m:oMath>
                </a14:m>
                <a:r>
                  <a:rPr lang="en-US" dirty="0"/>
                  <a:t>,</a:t>
                </a:r>
              </a:p>
              <a:p>
                <a:r>
                  <a:rPr lang="en-US" dirty="0"/>
                  <a:t>Quadratic =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oMath>
                </a14:m>
                <a:endParaRPr lang="en-US" dirty="0"/>
              </a:p>
              <a:p>
                <a:r>
                  <a:rPr lang="en-US" dirty="0"/>
                  <a:t>Spherical loss = </a:t>
                </a:r>
                <a14:m>
                  <m:oMath xmlns:m="http://schemas.openxmlformats.org/officeDocument/2006/math">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ub>
                        </m:sSub>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den>
                    </m:f>
                  </m:oMath>
                </a14:m>
                <a:endParaRPr lang="en-US" dirty="0"/>
              </a:p>
              <a:p>
                <a:r>
                  <a:rPr lang="en-US" dirty="0"/>
                  <a:t>Logarithmic loss = </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ub>
                        </m:sSub>
                      </m:e>
                    </m:func>
                  </m:oMath>
                </a14:m>
                <a:endParaRPr lang="en-US" dirty="0"/>
              </a:p>
              <a:p>
                <a:endParaRPr lang="en-US" dirty="0"/>
              </a:p>
              <a:p>
                <a:pPr marL="0" indent="0">
                  <a:buNone/>
                </a:pPr>
                <a:r>
                  <a:rPr lang="en-US" dirty="0"/>
                  <a:t>Image source:</a:t>
                </a:r>
              </a:p>
              <a:p>
                <a:pPr marL="0" indent="0">
                  <a:buNone/>
                </a:pPr>
                <a:r>
                  <a:rPr lang="en-US" sz="2000" dirty="0">
                    <a:hlinkClick r:id="rId2"/>
                  </a:rPr>
                  <a:t>https://en.wikipedia.org/wiki/Scoring_rule</a:t>
                </a:r>
                <a:endParaRPr lang="en-US" sz="2000" dirty="0"/>
              </a:p>
            </p:txBody>
          </p:sp>
        </mc:Choice>
        <mc:Fallback>
          <p:sp>
            <p:nvSpPr>
              <p:cNvPr id="4" name="Content Placeholder 3">
                <a:extLst>
                  <a:ext uri="{FF2B5EF4-FFF2-40B4-BE49-F238E27FC236}">
                    <a16:creationId xmlns:a16="http://schemas.microsoft.com/office/drawing/2014/main" id="{C72511C0-4A31-98FF-1880-B6808AA0EB39}"/>
                  </a:ext>
                </a:extLst>
              </p:cNvPr>
              <p:cNvSpPr>
                <a:spLocks noGrp="1" noRot="1" noChangeAspect="1" noMove="1" noResize="1" noEditPoints="1" noAdjustHandles="1" noChangeArrowheads="1" noChangeShapeType="1" noTextEdit="1"/>
              </p:cNvSpPr>
              <p:nvPr>
                <p:ph sz="half" idx="1"/>
              </p:nvPr>
            </p:nvSpPr>
            <p:spPr>
              <a:blipFill>
                <a:blip r:embed="rId3"/>
                <a:stretch>
                  <a:fillRect l="-2445" t="-2326"/>
                </a:stretch>
              </a:blipFill>
            </p:spPr>
            <p:txBody>
              <a:bodyPr/>
              <a:lstStyle/>
              <a:p>
                <a:r>
                  <a:rPr lang="en-US">
                    <a:noFill/>
                  </a:rPr>
                  <a:t> </a:t>
                </a:r>
              </a:p>
            </p:txBody>
          </p:sp>
        </mc:Fallback>
      </mc:AlternateContent>
      <p:pic>
        <p:nvPicPr>
          <p:cNvPr id="6148" name="Picture 4" descr="undefined">
            <a:extLst>
              <a:ext uri="{FF2B5EF4-FFF2-40B4-BE49-F238E27FC236}">
                <a16:creationId xmlns:a16="http://schemas.microsoft.com/office/drawing/2014/main" id="{F6B0556A-3E61-F66B-1944-69CA65C8C7D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543800" y="169068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96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2DDF-D762-0C2B-3E3C-B5DB9E27B8BF}"/>
              </a:ext>
            </a:extLst>
          </p:cNvPr>
          <p:cNvSpPr>
            <a:spLocks noGrp="1"/>
          </p:cNvSpPr>
          <p:nvPr>
            <p:ph type="title"/>
          </p:nvPr>
        </p:nvSpPr>
        <p:spPr/>
        <p:txBody>
          <a:bodyPr/>
          <a:lstStyle/>
          <a:p>
            <a:r>
              <a:rPr lang="en-US" dirty="0"/>
              <a:t>Binary Classification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AA2D51B-22DB-FDD0-0D52-952A6F837C0C}"/>
                  </a:ext>
                </a:extLst>
              </p:cNvPr>
              <p:cNvSpPr>
                <a:spLocks noGrp="1"/>
              </p:cNvSpPr>
              <p:nvPr>
                <p:ph idx="1"/>
              </p:nvPr>
            </p:nvSpPr>
            <p:spPr/>
            <p:txBody>
              <a:bodyPr/>
              <a:lstStyle/>
              <a:p>
                <a:pPr marL="0" indent="0">
                  <a:buNone/>
                </a:pPr>
                <a:r>
                  <a:rPr lang="en-US" dirty="0"/>
                  <a:t>For two classes (or one class yes/no)…</a:t>
                </a:r>
              </a:p>
              <a:p>
                <a:pPr marL="0" indent="0">
                  <a:buNone/>
                </a:pPr>
                <a:endParaRPr lang="en-US" dirty="0"/>
              </a:p>
              <a:p>
                <a:pPr marL="0" indent="0">
                  <a:buNone/>
                </a:pPr>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US" dirty="0"/>
                  <a:t> be the modeled likelihood </a:t>
                </a:r>
                <a14:m>
                  <m:oMath xmlns:m="http://schemas.openxmlformats.org/officeDocument/2006/math">
                    <m:r>
                      <a:rPr lang="en-US" b="0" i="1" smtClean="0">
                        <a:latin typeface="Cambria Math" panose="02040503050406030204" pitchFamily="18" charset="0"/>
                      </a:rPr>
                      <m:t>𝑃𝑟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=1]</m:t>
                    </m:r>
                  </m:oMath>
                </a14:m>
                <a:r>
                  <a:rPr lang="en-US" dirty="0"/>
                  <a:t>.</a:t>
                </a:r>
              </a:p>
              <a:p>
                <a:pPr marL="0" indent="0">
                  <a:buNone/>
                </a:pPr>
                <a:endParaRPr lang="en-US" dirty="0"/>
              </a:p>
              <a:p>
                <a:pPr marL="0" indent="0">
                  <a:buNone/>
                </a:pPr>
                <a:r>
                  <a:rPr lang="en-US" dirty="0"/>
                  <a:t>Minimize: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d>
                          </m:e>
                        </m:func>
                      </m:e>
                    </m:nary>
                  </m:oMath>
                </a14:m>
                <a:endParaRPr lang="en-US" dirty="0"/>
              </a:p>
              <a:p>
                <a:pPr marL="0" indent="0">
                  <a:buNone/>
                </a:pPr>
                <a:endParaRPr lang="en-US" dirty="0"/>
              </a:p>
              <a:p>
                <a:pPr marL="0" indent="0">
                  <a:buNone/>
                </a:pPr>
                <a:r>
                  <a:rPr lang="en-US" dirty="0">
                    <a:solidFill>
                      <a:srgbClr val="7030A0"/>
                    </a:solidFill>
                  </a:rPr>
                  <a:t>Why so complicated?</a:t>
                </a:r>
                <a:r>
                  <a:rPr lang="en-US" dirty="0"/>
                  <a:t> </a:t>
                </a:r>
              </a:p>
            </p:txBody>
          </p:sp>
        </mc:Choice>
        <mc:Fallback>
          <p:sp>
            <p:nvSpPr>
              <p:cNvPr id="3" name="Content Placeholder 2">
                <a:extLst>
                  <a:ext uri="{FF2B5EF4-FFF2-40B4-BE49-F238E27FC236}">
                    <a16:creationId xmlns:a16="http://schemas.microsoft.com/office/drawing/2014/main" id="{4AA2D51B-22DB-FDD0-0D52-952A6F837C0C}"/>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193476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F41C-43FC-7E86-91A2-3732DCF110A0}"/>
              </a:ext>
            </a:extLst>
          </p:cNvPr>
          <p:cNvSpPr>
            <a:spLocks noGrp="1"/>
          </p:cNvSpPr>
          <p:nvPr>
            <p:ph type="title"/>
          </p:nvPr>
        </p:nvSpPr>
        <p:spPr/>
        <p:txBody>
          <a:bodyPr/>
          <a:lstStyle/>
          <a:p>
            <a:r>
              <a:rPr lang="en-US"/>
              <a:t>Grading</a:t>
            </a:r>
          </a:p>
        </p:txBody>
      </p:sp>
      <p:sp>
        <p:nvSpPr>
          <p:cNvPr id="3" name="Content Placeholder 2">
            <a:extLst>
              <a:ext uri="{FF2B5EF4-FFF2-40B4-BE49-F238E27FC236}">
                <a16:creationId xmlns:a16="http://schemas.microsoft.com/office/drawing/2014/main" id="{07F0E4DA-B241-B089-F425-5197698FBB8B}"/>
              </a:ext>
            </a:extLst>
          </p:cNvPr>
          <p:cNvSpPr>
            <a:spLocks noGrp="1"/>
          </p:cNvSpPr>
          <p:nvPr>
            <p:ph idx="1"/>
          </p:nvPr>
        </p:nvSpPr>
        <p:spPr/>
        <p:txBody>
          <a:bodyPr/>
          <a:lstStyle/>
          <a:p>
            <a:r>
              <a:rPr lang="en-US"/>
              <a:t>Discussions: 12%</a:t>
            </a:r>
          </a:p>
          <a:p>
            <a:r>
              <a:rPr lang="en-US"/>
              <a:t>Homework: 48%</a:t>
            </a:r>
          </a:p>
          <a:p>
            <a:r>
              <a:rPr lang="en-US"/>
              <a:t>Midterm: 20%</a:t>
            </a:r>
          </a:p>
          <a:p>
            <a:r>
              <a:rPr lang="en-US"/>
              <a:t>Final: 20%</a:t>
            </a:r>
          </a:p>
        </p:txBody>
      </p:sp>
    </p:spTree>
    <p:extLst>
      <p:ext uri="{BB962C8B-B14F-4D97-AF65-F5344CB8AC3E}">
        <p14:creationId xmlns:p14="http://schemas.microsoft.com/office/powerpoint/2010/main" val="165426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A2B25-5062-6E22-1144-8A0B2546CA6F}"/>
              </a:ext>
            </a:extLst>
          </p:cNvPr>
          <p:cNvSpPr>
            <a:spLocks noGrp="1"/>
          </p:cNvSpPr>
          <p:nvPr>
            <p:ph type="title"/>
          </p:nvPr>
        </p:nvSpPr>
        <p:spPr/>
        <p:txBody>
          <a:bodyPr/>
          <a:lstStyle/>
          <a:p>
            <a:r>
              <a:rPr lang="en-US" dirty="0"/>
              <a:t>What if Probability is Zero?</a:t>
            </a:r>
          </a:p>
        </p:txBody>
      </p:sp>
      <p:sp>
        <p:nvSpPr>
          <p:cNvPr id="4" name="Content Placeholder 4">
            <a:extLst>
              <a:ext uri="{FF2B5EF4-FFF2-40B4-BE49-F238E27FC236}">
                <a16:creationId xmlns:a16="http://schemas.microsoft.com/office/drawing/2014/main" id="{08BE4446-4ABC-EFB8-0CD5-81C62F5834C0}"/>
              </a:ext>
            </a:extLst>
          </p:cNvPr>
          <p:cNvSpPr>
            <a:spLocks noGrp="1"/>
          </p:cNvSpPr>
          <p:nvPr>
            <p:ph idx="1"/>
          </p:nvPr>
        </p:nvSpPr>
        <p:spPr/>
        <p:txBody>
          <a:bodyPr>
            <a:normAutofit/>
          </a:bodyPr>
          <a:lstStyle/>
          <a:p>
            <a:pPr marL="0" indent="0">
              <a:buNone/>
            </a:pPr>
            <a:r>
              <a:rPr lang="en-US" sz="9600" dirty="0">
                <a:solidFill>
                  <a:srgbClr val="7030A0"/>
                </a:solidFill>
              </a:rPr>
              <a:t>???</a:t>
            </a:r>
          </a:p>
        </p:txBody>
      </p:sp>
    </p:spTree>
    <p:extLst>
      <p:ext uri="{BB962C8B-B14F-4D97-AF65-F5344CB8AC3E}">
        <p14:creationId xmlns:p14="http://schemas.microsoft.com/office/powerpoint/2010/main" val="4223051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23DC-7435-1AE6-BD02-72E51E7FCEB9}"/>
              </a:ext>
            </a:extLst>
          </p:cNvPr>
          <p:cNvSpPr>
            <a:spLocks noGrp="1"/>
          </p:cNvSpPr>
          <p:nvPr>
            <p:ph type="title"/>
          </p:nvPr>
        </p:nvSpPr>
        <p:spPr/>
        <p:txBody>
          <a:bodyPr/>
          <a:lstStyle/>
          <a:p>
            <a:r>
              <a:rPr lang="en-US" dirty="0"/>
              <a:t>Multi-Class Classification</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9FB446AD-0D89-76A5-75D6-F11C3A411B82}"/>
                  </a:ext>
                </a:extLst>
              </p:cNvPr>
              <p:cNvSpPr>
                <a:spLocks noGrp="1"/>
              </p:cNvSpPr>
              <p:nvPr>
                <p:ph idx="1"/>
              </p:nvPr>
            </p:nvSpPr>
            <p:spPr/>
            <p:txBody>
              <a:bodyPr/>
              <a:lstStyle/>
              <a:p>
                <a:pPr marL="0" indent="0">
                  <a:buNone/>
                </a:pPr>
                <a:r>
                  <a:rPr lang="en-US" dirty="0"/>
                  <a:t>For </a:t>
                </a:r>
                <a14:m>
                  <m:oMath xmlns:m="http://schemas.openxmlformats.org/officeDocument/2006/math">
                    <m:r>
                      <a:rPr lang="en-US" b="0" i="1" dirty="0" smtClean="0">
                        <a:latin typeface="Cambria Math" panose="02040503050406030204" pitchFamily="18" charset="0"/>
                      </a:rPr>
                      <m:t>𝐶</m:t>
                    </m:r>
                    <m:r>
                      <a:rPr lang="en-US" i="1" dirty="0" smtClean="0">
                        <a:latin typeface="Cambria Math" panose="02040503050406030204" pitchFamily="18" charset="0"/>
                      </a:rPr>
                      <m:t>&gt;2</m:t>
                    </m:r>
                  </m:oMath>
                </a14:m>
                <a:r>
                  <a:rPr lang="en-US" dirty="0"/>
                  <a:t> classes…</a:t>
                </a:r>
              </a:p>
              <a:p>
                <a:pPr marL="0" indent="0">
                  <a:buNone/>
                </a:pPr>
                <a:endParaRPr lang="en-US" dirty="0"/>
              </a:p>
              <a:p>
                <a:pPr marL="0" indent="0">
                  <a:buNone/>
                </a:pPr>
                <a:r>
                  <a:rPr lang="en-US" dirty="0"/>
                  <a:t>Minimize: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unc>
                          <m:funcPr>
                            <m:ctrlPr>
                              <a:rPr lang="en-US" i="1">
                                <a:latin typeface="Cambria Math" panose="02040503050406030204" pitchFamily="18" charset="0"/>
                              </a:rPr>
                            </m:ctrlPr>
                          </m:funcPr>
                          <m:fName>
                            <m:r>
                              <a:rPr lang="en-US" b="0" i="0" smtClean="0">
                                <a:latin typeface="Cambria Math" panose="02040503050406030204" pitchFamily="18" charset="0"/>
                              </a:rPr>
                              <m:t>−</m:t>
                            </m:r>
                            <m:r>
                              <m:rPr>
                                <m:sty m:val="p"/>
                              </m:rPr>
                              <a:rPr lang="en-US">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ub>
                            </m:sSub>
                          </m:e>
                        </m:func>
                      </m:e>
                    </m:nary>
                  </m:oMath>
                </a14:m>
                <a:endParaRPr lang="en-US" dirty="0"/>
              </a:p>
              <a:p>
                <a:pPr marL="0" indent="0">
                  <a:buNone/>
                </a:pPr>
                <a:endParaRPr lang="en-US" dirty="0">
                  <a:solidFill>
                    <a:srgbClr val="7030A0"/>
                  </a:solidFill>
                </a:endParaRPr>
              </a:p>
              <a:p>
                <a:pPr marL="0" indent="0">
                  <a:buNone/>
                </a:pPr>
                <a:r>
                  <a:rPr lang="en-US" dirty="0">
                    <a:solidFill>
                      <a:srgbClr val="7030A0"/>
                    </a:solidFill>
                  </a:rPr>
                  <a:t>Why so simple?</a:t>
                </a:r>
              </a:p>
              <a:p>
                <a:pPr marL="0" indent="0">
                  <a:buNone/>
                </a:pPr>
                <a:endParaRPr lang="en-US" dirty="0">
                  <a:solidFill>
                    <a:srgbClr val="7030A0"/>
                  </a:solidFill>
                </a:endParaRPr>
              </a:p>
              <a:p>
                <a:pPr marL="0" indent="0">
                  <a:buNone/>
                </a:pPr>
                <a:r>
                  <a:rPr lang="en-US" dirty="0">
                    <a:solidFill>
                      <a:srgbClr val="FF0000"/>
                    </a:solidFill>
                  </a:rPr>
                  <a:t>Implementations like </a:t>
                </a:r>
                <a:r>
                  <a:rPr lang="en-US" dirty="0" err="1">
                    <a:solidFill>
                      <a:srgbClr val="FF0000"/>
                    </a:solidFill>
                  </a:rPr>
                  <a:t>torch.nn.CrossEntropyLoss</a:t>
                </a:r>
                <a:r>
                  <a:rPr lang="en-US" dirty="0">
                    <a:solidFill>
                      <a:srgbClr val="FF0000"/>
                    </a:solidFill>
                  </a:rPr>
                  <a:t> usually implement this based on logits.</a:t>
                </a:r>
              </a:p>
            </p:txBody>
          </p:sp>
        </mc:Choice>
        <mc:Fallback>
          <p:sp>
            <p:nvSpPr>
              <p:cNvPr id="4" name="Content Placeholder 2">
                <a:extLst>
                  <a:ext uri="{FF2B5EF4-FFF2-40B4-BE49-F238E27FC236}">
                    <a16:creationId xmlns:a16="http://schemas.microsoft.com/office/drawing/2014/main" id="{9FB446AD-0D89-76A5-75D6-F11C3A411B82}"/>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514356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E9FF-542C-DC3F-B69C-B8FA673F7D41}"/>
              </a:ext>
            </a:extLst>
          </p:cNvPr>
          <p:cNvSpPr>
            <a:spLocks noGrp="1"/>
          </p:cNvSpPr>
          <p:nvPr>
            <p:ph type="title"/>
          </p:nvPr>
        </p:nvSpPr>
        <p:spPr/>
        <p:txBody>
          <a:bodyPr/>
          <a:lstStyle/>
          <a:p>
            <a:r>
              <a:rPr lang="en-US" dirty="0"/>
              <a:t>Why Two Formulas?</a:t>
            </a:r>
          </a:p>
        </p:txBody>
      </p:sp>
      <p:sp>
        <p:nvSpPr>
          <p:cNvPr id="4" name="Content Placeholder 4">
            <a:extLst>
              <a:ext uri="{FF2B5EF4-FFF2-40B4-BE49-F238E27FC236}">
                <a16:creationId xmlns:a16="http://schemas.microsoft.com/office/drawing/2014/main" id="{2C8658D6-BBFB-DC48-3C16-E0949F1BF359}"/>
              </a:ext>
            </a:extLst>
          </p:cNvPr>
          <p:cNvSpPr>
            <a:spLocks noGrp="1"/>
          </p:cNvSpPr>
          <p:nvPr>
            <p:ph idx="1"/>
          </p:nvPr>
        </p:nvSpPr>
        <p:spPr/>
        <p:txBody>
          <a:bodyPr>
            <a:normAutofit/>
          </a:bodyPr>
          <a:lstStyle/>
          <a:p>
            <a:pPr marL="0" indent="0">
              <a:buNone/>
            </a:pPr>
            <a:r>
              <a:rPr lang="en-US" sz="9600" dirty="0">
                <a:solidFill>
                  <a:srgbClr val="7030A0"/>
                </a:solidFill>
              </a:rPr>
              <a:t>???</a:t>
            </a:r>
          </a:p>
        </p:txBody>
      </p:sp>
    </p:spTree>
    <p:extLst>
      <p:ext uri="{BB962C8B-B14F-4D97-AF65-F5344CB8AC3E}">
        <p14:creationId xmlns:p14="http://schemas.microsoft.com/office/powerpoint/2010/main" val="2558948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5CE3C-5D0B-39D4-2AFF-F81A100B19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F2329-0248-A091-E6FF-C598E359DBB9}"/>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F64160D0-CCAB-DEF3-FF9A-0B1DBD0235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2723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8636-8927-5DBD-C201-9928D14672D8}"/>
              </a:ext>
            </a:extLst>
          </p:cNvPr>
          <p:cNvSpPr>
            <a:spLocks noGrp="1"/>
          </p:cNvSpPr>
          <p:nvPr>
            <p:ph type="title"/>
          </p:nvPr>
        </p:nvSpPr>
        <p:spPr/>
        <p:txBody>
          <a:bodyPr/>
          <a:lstStyle/>
          <a:p>
            <a:r>
              <a:rPr lang="en-US" dirty="0"/>
              <a:t>AI Research at BU</a:t>
            </a:r>
          </a:p>
        </p:txBody>
      </p:sp>
      <p:sp>
        <p:nvSpPr>
          <p:cNvPr id="3" name="Content Placeholder 2">
            <a:extLst>
              <a:ext uri="{FF2B5EF4-FFF2-40B4-BE49-F238E27FC236}">
                <a16:creationId xmlns:a16="http://schemas.microsoft.com/office/drawing/2014/main" id="{5FF86523-16E1-76C1-D9C4-A18D6D6AB8FB}"/>
              </a:ext>
            </a:extLst>
          </p:cNvPr>
          <p:cNvSpPr>
            <a:spLocks noGrp="1"/>
          </p:cNvSpPr>
          <p:nvPr>
            <p:ph idx="1"/>
          </p:nvPr>
        </p:nvSpPr>
        <p:spPr/>
        <p:txBody>
          <a:bodyPr/>
          <a:lstStyle/>
          <a:p>
            <a:r>
              <a:rPr lang="en-US" dirty="0"/>
              <a:t>College of Arts and Sciences</a:t>
            </a:r>
          </a:p>
          <a:p>
            <a:pPr lvl="1"/>
            <a:r>
              <a:rPr lang="en-US" dirty="0"/>
              <a:t>Computer Science</a:t>
            </a:r>
          </a:p>
          <a:p>
            <a:pPr lvl="1"/>
            <a:r>
              <a:rPr lang="en-US" dirty="0"/>
              <a:t>Linguistics</a:t>
            </a:r>
          </a:p>
          <a:p>
            <a:pPr lvl="1"/>
            <a:r>
              <a:rPr lang="en-US" dirty="0"/>
              <a:t>Math</a:t>
            </a:r>
          </a:p>
          <a:p>
            <a:r>
              <a:rPr lang="en-US" dirty="0"/>
              <a:t>College of Engineering</a:t>
            </a:r>
          </a:p>
          <a:p>
            <a:r>
              <a:rPr lang="en-US" dirty="0"/>
              <a:t>Faculty of Computing &amp; Data Science</a:t>
            </a:r>
          </a:p>
          <a:p>
            <a:r>
              <a:rPr lang="en-US" dirty="0"/>
              <a:t>School of Education</a:t>
            </a:r>
          </a:p>
          <a:p>
            <a:r>
              <a:rPr lang="en-US" dirty="0"/>
              <a:t>School of Medicine</a:t>
            </a:r>
          </a:p>
          <a:p>
            <a:r>
              <a:rPr lang="en-US" dirty="0" err="1"/>
              <a:t>Etc</a:t>
            </a:r>
            <a:r>
              <a:rPr lang="en-US" dirty="0"/>
              <a:t>…</a:t>
            </a:r>
          </a:p>
          <a:p>
            <a:endParaRPr lang="en-US" dirty="0"/>
          </a:p>
        </p:txBody>
      </p:sp>
    </p:spTree>
    <p:extLst>
      <p:ext uri="{BB962C8B-B14F-4D97-AF65-F5344CB8AC3E}">
        <p14:creationId xmlns:p14="http://schemas.microsoft.com/office/powerpoint/2010/main" val="2924360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26AB-C7AD-393C-A6B1-D684B835639B}"/>
              </a:ext>
            </a:extLst>
          </p:cNvPr>
          <p:cNvSpPr>
            <a:spLocks noGrp="1"/>
          </p:cNvSpPr>
          <p:nvPr>
            <p:ph type="title"/>
          </p:nvPr>
        </p:nvSpPr>
        <p:spPr/>
        <p:txBody>
          <a:bodyPr/>
          <a:lstStyle/>
          <a:p>
            <a:r>
              <a:rPr lang="en-US" dirty="0"/>
              <a:t>Computer Science Faculty doing AI Research</a:t>
            </a:r>
          </a:p>
        </p:txBody>
      </p:sp>
      <p:sp>
        <p:nvSpPr>
          <p:cNvPr id="3" name="Content Placeholder 2">
            <a:extLst>
              <a:ext uri="{FF2B5EF4-FFF2-40B4-BE49-F238E27FC236}">
                <a16:creationId xmlns:a16="http://schemas.microsoft.com/office/drawing/2014/main" id="{56A201B8-8693-9E06-F6DF-365A946F9FCB}"/>
              </a:ext>
            </a:extLst>
          </p:cNvPr>
          <p:cNvSpPr>
            <a:spLocks noGrp="1"/>
          </p:cNvSpPr>
          <p:nvPr>
            <p:ph idx="1"/>
          </p:nvPr>
        </p:nvSpPr>
        <p:spPr/>
        <p:txBody>
          <a:bodyPr/>
          <a:lstStyle/>
          <a:p>
            <a:r>
              <a:rPr lang="en-US" dirty="0"/>
              <a:t>Deepti </a:t>
            </a:r>
            <a:r>
              <a:rPr lang="en-US" dirty="0" err="1"/>
              <a:t>Ghadiyaram</a:t>
            </a:r>
            <a:endParaRPr lang="en-US" dirty="0"/>
          </a:p>
          <a:p>
            <a:r>
              <a:rPr lang="en-US" dirty="0" err="1"/>
              <a:t>Boqing</a:t>
            </a:r>
            <a:r>
              <a:rPr lang="en-US" dirty="0"/>
              <a:t> Gong</a:t>
            </a:r>
          </a:p>
          <a:p>
            <a:r>
              <a:rPr lang="en-US" dirty="0" err="1"/>
              <a:t>Najoung</a:t>
            </a:r>
            <a:r>
              <a:rPr lang="en-US" dirty="0"/>
              <a:t> Kim</a:t>
            </a:r>
          </a:p>
          <a:p>
            <a:r>
              <a:rPr lang="en-US" dirty="0"/>
              <a:t>Vijaya </a:t>
            </a:r>
            <a:r>
              <a:rPr lang="en-US" dirty="0" err="1"/>
              <a:t>Kolachalama</a:t>
            </a:r>
            <a:endParaRPr lang="en-US" dirty="0"/>
          </a:p>
          <a:p>
            <a:r>
              <a:rPr lang="en-US" dirty="0"/>
              <a:t>Bryan Plummer</a:t>
            </a:r>
          </a:p>
          <a:p>
            <a:pPr marL="0" indent="0">
              <a:buNone/>
            </a:pPr>
            <a:endParaRPr lang="en-US" dirty="0"/>
          </a:p>
          <a:p>
            <a:pPr marL="0" indent="0">
              <a:buNone/>
            </a:pPr>
            <a:r>
              <a:rPr lang="en-US" dirty="0"/>
              <a:t>(alphabetical by last name, cherry-picked for example work)</a:t>
            </a:r>
          </a:p>
          <a:p>
            <a:pPr marL="0" indent="0">
              <a:buNone/>
            </a:pPr>
            <a:r>
              <a:rPr lang="en-US" dirty="0">
                <a:solidFill>
                  <a:srgbClr val="FF0000"/>
                </a:solidFill>
              </a:rPr>
              <a:t>Disclaimer</a:t>
            </a:r>
          </a:p>
        </p:txBody>
      </p:sp>
    </p:spTree>
    <p:extLst>
      <p:ext uri="{BB962C8B-B14F-4D97-AF65-F5344CB8AC3E}">
        <p14:creationId xmlns:p14="http://schemas.microsoft.com/office/powerpoint/2010/main" val="2287295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25C0C-1755-08A3-137F-B0BDB551A29F}"/>
              </a:ext>
            </a:extLst>
          </p:cNvPr>
          <p:cNvSpPr>
            <a:spLocks noGrp="1"/>
          </p:cNvSpPr>
          <p:nvPr>
            <p:ph type="title"/>
          </p:nvPr>
        </p:nvSpPr>
        <p:spPr/>
        <p:txBody>
          <a:bodyPr/>
          <a:lstStyle/>
          <a:p>
            <a:r>
              <a:rPr lang="en-US" dirty="0"/>
              <a:t>Deepti </a:t>
            </a:r>
            <a:r>
              <a:rPr lang="en-US" dirty="0" err="1"/>
              <a:t>Ghadiyaram</a:t>
            </a:r>
            <a:endParaRPr lang="en-US" dirty="0"/>
          </a:p>
        </p:txBody>
      </p:sp>
      <p:sp>
        <p:nvSpPr>
          <p:cNvPr id="4" name="Content Placeholder 3">
            <a:extLst>
              <a:ext uri="{FF2B5EF4-FFF2-40B4-BE49-F238E27FC236}">
                <a16:creationId xmlns:a16="http://schemas.microsoft.com/office/drawing/2014/main" id="{AD6244F0-1D18-94D2-F74E-4B4BA62A5363}"/>
              </a:ext>
            </a:extLst>
          </p:cNvPr>
          <p:cNvSpPr>
            <a:spLocks noGrp="1"/>
          </p:cNvSpPr>
          <p:nvPr>
            <p:ph sz="half" idx="1"/>
          </p:nvPr>
        </p:nvSpPr>
        <p:spPr/>
        <p:txBody>
          <a:bodyPr/>
          <a:lstStyle/>
          <a:p>
            <a:r>
              <a:rPr lang="en-US" dirty="0"/>
              <a:t>“My research interests are in building safe, interpretable, and robust computer vision systems and also on improving their reasoning capabilities.”</a:t>
            </a:r>
          </a:p>
          <a:p>
            <a:r>
              <a:rPr lang="en-US" dirty="0"/>
              <a:t>Also works at Runway AI.</a:t>
            </a:r>
          </a:p>
          <a:p>
            <a:r>
              <a:rPr lang="en-US" dirty="0">
                <a:hlinkClick r:id="rId2"/>
              </a:rPr>
              <a:t>https://deeptigp.github.io</a:t>
            </a:r>
            <a:endParaRPr lang="en-US" dirty="0"/>
          </a:p>
        </p:txBody>
      </p:sp>
      <p:pic>
        <p:nvPicPr>
          <p:cNvPr id="6" name="Picture 6">
            <a:extLst>
              <a:ext uri="{FF2B5EF4-FFF2-40B4-BE49-F238E27FC236}">
                <a16:creationId xmlns:a16="http://schemas.microsoft.com/office/drawing/2014/main" id="{E86A8294-82DA-F49D-DE61-263A36B3F77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093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6B80-61E8-17FC-458C-7CE9C44F5D73}"/>
              </a:ext>
            </a:extLst>
          </p:cNvPr>
          <p:cNvSpPr>
            <a:spLocks noGrp="1"/>
          </p:cNvSpPr>
          <p:nvPr>
            <p:ph type="title"/>
          </p:nvPr>
        </p:nvSpPr>
        <p:spPr/>
        <p:txBody>
          <a:bodyPr/>
          <a:lstStyle/>
          <a:p>
            <a:r>
              <a:rPr lang="en-US" dirty="0" err="1">
                <a:hlinkClick r:id="rId2"/>
              </a:rPr>
              <a:t>Revelio</a:t>
            </a:r>
            <a:r>
              <a:rPr lang="en-US" dirty="0">
                <a:hlinkClick r:id="rId2"/>
              </a:rPr>
              <a:t>: Interpreting and leveraging semantic information in diffusion models (2025)</a:t>
            </a:r>
            <a:endParaRPr lang="en-US" dirty="0"/>
          </a:p>
        </p:txBody>
      </p:sp>
      <p:sp>
        <p:nvSpPr>
          <p:cNvPr id="4" name="Content Placeholder 3">
            <a:extLst>
              <a:ext uri="{FF2B5EF4-FFF2-40B4-BE49-F238E27FC236}">
                <a16:creationId xmlns:a16="http://schemas.microsoft.com/office/drawing/2014/main" id="{4D1B7B06-6D07-E773-69E9-3FD7D188495D}"/>
              </a:ext>
            </a:extLst>
          </p:cNvPr>
          <p:cNvSpPr>
            <a:spLocks noGrp="1"/>
          </p:cNvSpPr>
          <p:nvPr>
            <p:ph sz="half" idx="1"/>
          </p:nvPr>
        </p:nvSpPr>
        <p:spPr/>
        <p:txBody>
          <a:bodyPr>
            <a:normAutofit fontScale="70000" lnSpcReduction="20000"/>
          </a:bodyPr>
          <a:lstStyle/>
          <a:p>
            <a:pPr marL="0" indent="0">
              <a:buNone/>
            </a:pPr>
            <a:r>
              <a:rPr lang="en-US" dirty="0"/>
              <a:t>We study how rich visual semantic information is represented within various layers and denoising timesteps of different diffusion architectures. We uncover </a:t>
            </a:r>
            <a:r>
              <a:rPr lang="en-US" dirty="0" err="1"/>
              <a:t>monosemantic</a:t>
            </a:r>
            <a:r>
              <a:rPr lang="en-US" dirty="0"/>
              <a:t> interpretable features by leveraging k-sparse autoencoders (k-SAE). We substantiate our mechanistic interpretations via transfer learning using light-weight classifiers on off- the-shelf diffusion models’ features. On 4 datasets, we demonstrate the effectiveness of diffusion features for representation learning. We provide an in-depth analysis of how different diffusion architectures, pre-training datasets, and language model conditioning impacts visual representation granularity, inductive biases, and transfer learning capabilities. Our work is a critical step towards deepening interpretability of black-box diffusion models.</a:t>
            </a:r>
          </a:p>
        </p:txBody>
      </p:sp>
      <p:pic>
        <p:nvPicPr>
          <p:cNvPr id="6" name="Content Placeholder 5">
            <a:extLst>
              <a:ext uri="{FF2B5EF4-FFF2-40B4-BE49-F238E27FC236}">
                <a16:creationId xmlns:a16="http://schemas.microsoft.com/office/drawing/2014/main" id="{31E17231-6D58-3AC1-2A6B-D2482900E468}"/>
              </a:ext>
            </a:extLst>
          </p:cNvPr>
          <p:cNvPicPr>
            <a:picLocks noGrp="1" noChangeAspect="1"/>
          </p:cNvPicPr>
          <p:nvPr>
            <p:ph sz="half" idx="2"/>
          </p:nvPr>
        </p:nvPicPr>
        <p:blipFill>
          <a:blip r:embed="rId3"/>
          <a:stretch>
            <a:fillRect/>
          </a:stretch>
        </p:blipFill>
        <p:spPr>
          <a:xfrm>
            <a:off x="6324600" y="2407444"/>
            <a:ext cx="4876800" cy="3187700"/>
          </a:xfrm>
          <a:prstGeom prst="rect">
            <a:avLst/>
          </a:prstGeom>
        </p:spPr>
      </p:pic>
    </p:spTree>
    <p:extLst>
      <p:ext uri="{BB962C8B-B14F-4D97-AF65-F5344CB8AC3E}">
        <p14:creationId xmlns:p14="http://schemas.microsoft.com/office/powerpoint/2010/main" val="2393834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16C0-E774-67EC-3DC7-E7C01B7D9A4A}"/>
              </a:ext>
            </a:extLst>
          </p:cNvPr>
          <p:cNvSpPr>
            <a:spLocks noGrp="1"/>
          </p:cNvSpPr>
          <p:nvPr>
            <p:ph type="title"/>
          </p:nvPr>
        </p:nvSpPr>
        <p:spPr/>
        <p:txBody>
          <a:bodyPr/>
          <a:lstStyle/>
          <a:p>
            <a:r>
              <a:rPr lang="en-US" dirty="0" err="1"/>
              <a:t>Boqing</a:t>
            </a:r>
            <a:r>
              <a:rPr lang="en-US" dirty="0"/>
              <a:t> Gong</a:t>
            </a:r>
          </a:p>
        </p:txBody>
      </p:sp>
      <p:sp>
        <p:nvSpPr>
          <p:cNvPr id="3" name="Content Placeholder 2">
            <a:extLst>
              <a:ext uri="{FF2B5EF4-FFF2-40B4-BE49-F238E27FC236}">
                <a16:creationId xmlns:a16="http://schemas.microsoft.com/office/drawing/2014/main" id="{093715A5-8B45-B027-5683-53A03AEDC02A}"/>
              </a:ext>
            </a:extLst>
          </p:cNvPr>
          <p:cNvSpPr>
            <a:spLocks noGrp="1"/>
          </p:cNvSpPr>
          <p:nvPr>
            <p:ph sz="half" idx="1"/>
          </p:nvPr>
        </p:nvSpPr>
        <p:spPr/>
        <p:txBody>
          <a:bodyPr/>
          <a:lstStyle/>
          <a:p>
            <a:r>
              <a:rPr lang="en-US" dirty="0"/>
              <a:t>“His research on machine learning and computer vision focuses on visual recognition, video, and AI models' safety, generalization, and efficiency.”</a:t>
            </a:r>
          </a:p>
          <a:p>
            <a:r>
              <a:rPr lang="en-US" dirty="0"/>
              <a:t>Also works part-time at Google.</a:t>
            </a:r>
          </a:p>
          <a:p>
            <a:r>
              <a:rPr lang="en-US" dirty="0"/>
              <a:t>http://</a:t>
            </a:r>
            <a:r>
              <a:rPr lang="en-US" dirty="0" err="1"/>
              <a:t>boqinggong.info</a:t>
            </a:r>
            <a:endParaRPr lang="en-US" dirty="0"/>
          </a:p>
        </p:txBody>
      </p:sp>
      <p:pic>
        <p:nvPicPr>
          <p:cNvPr id="5" name="Picture 2">
            <a:extLst>
              <a:ext uri="{FF2B5EF4-FFF2-40B4-BE49-F238E27FC236}">
                <a16:creationId xmlns:a16="http://schemas.microsoft.com/office/drawing/2014/main" id="{47B0B002-9BA9-BEFE-7D71-02A88FB9C8A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576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73EB0-C033-2BBA-6D7B-6C99C7FDFB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90FAA-0CB0-5B74-9A80-B7A2375230BC}"/>
              </a:ext>
            </a:extLst>
          </p:cNvPr>
          <p:cNvSpPr>
            <a:spLocks noGrp="1"/>
          </p:cNvSpPr>
          <p:nvPr>
            <p:ph type="title"/>
          </p:nvPr>
        </p:nvSpPr>
        <p:spPr/>
        <p:txBody>
          <a:bodyPr/>
          <a:lstStyle/>
          <a:p>
            <a:r>
              <a:rPr lang="en-US" dirty="0" err="1">
                <a:hlinkClick r:id="rId2"/>
              </a:rPr>
              <a:t>BabyVLM</a:t>
            </a:r>
            <a:r>
              <a:rPr lang="en-US" dirty="0">
                <a:hlinkClick r:id="rId2"/>
              </a:rPr>
              <a:t>: Data-Efficient Pretraining of VLMs Inspired by Infant Learning</a:t>
            </a:r>
            <a:endParaRPr lang="en-US" dirty="0"/>
          </a:p>
        </p:txBody>
      </p:sp>
      <p:sp>
        <p:nvSpPr>
          <p:cNvPr id="4" name="Content Placeholder 3">
            <a:extLst>
              <a:ext uri="{FF2B5EF4-FFF2-40B4-BE49-F238E27FC236}">
                <a16:creationId xmlns:a16="http://schemas.microsoft.com/office/drawing/2014/main" id="{DDF43AF0-6D04-2E17-6CA6-F7E3B92130F6}"/>
              </a:ext>
            </a:extLst>
          </p:cNvPr>
          <p:cNvSpPr>
            <a:spLocks noGrp="1"/>
          </p:cNvSpPr>
          <p:nvPr>
            <p:ph sz="half" idx="1"/>
          </p:nvPr>
        </p:nvSpPr>
        <p:spPr/>
        <p:txBody>
          <a:bodyPr>
            <a:normAutofit fontScale="70000" lnSpcReduction="20000"/>
          </a:bodyPr>
          <a:lstStyle/>
          <a:p>
            <a:pPr marL="0" indent="0">
              <a:buNone/>
            </a:pPr>
            <a:r>
              <a:rPr lang="en-US" dirty="0"/>
              <a:t>Human infants rapidly develop visual reasoning skills from minimal input, suggesting that developmentally inspired pretraining could significantly enhance the efficiency of vision-language models (VLMs). Although recent efforts have leveraged infant-inspired datasets like </a:t>
            </a:r>
            <a:r>
              <a:rPr lang="en-US" dirty="0" err="1"/>
              <a:t>SAYCam</a:t>
            </a:r>
            <a:r>
              <a:rPr lang="en-US" dirty="0"/>
              <a:t>, existing evaluation benchmarks remain misaligned—they are either too simplistic, narrowly scoped, or tailored for large- scale pretrained models. Additionally, training exclusively on infant data overlooks the broader, diverse input from which infants naturally learn. To address these limitations, we propose </a:t>
            </a:r>
            <a:r>
              <a:rPr lang="en-US" dirty="0" err="1"/>
              <a:t>BabyVLM</a:t>
            </a:r>
            <a:r>
              <a:rPr lang="en-US" dirty="0"/>
              <a:t>, a novel framework comprising comprehensive in-domain evaluation benchmarks and a synthetic training dataset created via child-directed transformations of existing datasets…</a:t>
            </a:r>
          </a:p>
        </p:txBody>
      </p:sp>
      <p:pic>
        <p:nvPicPr>
          <p:cNvPr id="7" name="Content Placeholder 6">
            <a:extLst>
              <a:ext uri="{FF2B5EF4-FFF2-40B4-BE49-F238E27FC236}">
                <a16:creationId xmlns:a16="http://schemas.microsoft.com/office/drawing/2014/main" id="{1DBA7D6D-A61C-07E4-136E-A9AB061D9CBF}"/>
              </a:ext>
            </a:extLst>
          </p:cNvPr>
          <p:cNvPicPr>
            <a:picLocks noGrp="1" noChangeAspect="1"/>
          </p:cNvPicPr>
          <p:nvPr>
            <p:ph sz="half" idx="2"/>
          </p:nvPr>
        </p:nvPicPr>
        <p:blipFill>
          <a:blip r:embed="rId3"/>
          <a:stretch>
            <a:fillRect/>
          </a:stretch>
        </p:blipFill>
        <p:spPr>
          <a:xfrm>
            <a:off x="6762750" y="2382044"/>
            <a:ext cx="4000500" cy="3238500"/>
          </a:xfrm>
          <a:prstGeom prst="rect">
            <a:avLst/>
          </a:prstGeom>
        </p:spPr>
      </p:pic>
    </p:spTree>
    <p:extLst>
      <p:ext uri="{BB962C8B-B14F-4D97-AF65-F5344CB8AC3E}">
        <p14:creationId xmlns:p14="http://schemas.microsoft.com/office/powerpoint/2010/main" val="459212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2A7-8947-53CE-BD50-58F1E9040166}"/>
              </a:ext>
            </a:extLst>
          </p:cNvPr>
          <p:cNvSpPr>
            <a:spLocks noGrp="1"/>
          </p:cNvSpPr>
          <p:nvPr>
            <p:ph type="title"/>
          </p:nvPr>
        </p:nvSpPr>
        <p:spPr/>
        <p:txBody>
          <a:bodyPr/>
          <a:lstStyle/>
          <a:p>
            <a:r>
              <a:rPr lang="en-US" dirty="0"/>
              <a:t>Please, no AI Slop or Verbosity!</a:t>
            </a:r>
          </a:p>
        </p:txBody>
      </p:sp>
      <p:sp>
        <p:nvSpPr>
          <p:cNvPr id="3" name="Content Placeholder 2">
            <a:extLst>
              <a:ext uri="{FF2B5EF4-FFF2-40B4-BE49-F238E27FC236}">
                <a16:creationId xmlns:a16="http://schemas.microsoft.com/office/drawing/2014/main" id="{1C255670-07BF-8918-1D17-D315214D97A4}"/>
              </a:ext>
            </a:extLst>
          </p:cNvPr>
          <p:cNvSpPr>
            <a:spLocks noGrp="1"/>
          </p:cNvSpPr>
          <p:nvPr>
            <p:ph idx="1"/>
          </p:nvPr>
        </p:nvSpPr>
        <p:spPr/>
        <p:txBody>
          <a:bodyPr/>
          <a:lstStyle/>
          <a:p>
            <a:pPr marL="0" indent="0">
              <a:buNone/>
            </a:pPr>
            <a:r>
              <a:rPr lang="en-US" dirty="0"/>
              <a:t>Most assignments will be focused on implementing techniques covered in class, but you will sometimes be asked questions with text answers. For example, you may be asked to explain, motivate or otherwise argue for an approach. In those cases, you are expected to give a concise and direct answer and not be unnecessarily verbose. </a:t>
            </a:r>
            <a:r>
              <a:rPr lang="en-US" dirty="0">
                <a:solidFill>
                  <a:srgbClr val="FF0000"/>
                </a:solidFill>
              </a:rPr>
              <a:t>Points may be deducted for poorly written responses.</a:t>
            </a:r>
            <a:endParaRPr lang="en-US" dirty="0"/>
          </a:p>
          <a:p>
            <a:pPr marL="0" indent="0">
              <a:buNone/>
            </a:pPr>
            <a:endParaRPr lang="en-US" dirty="0"/>
          </a:p>
          <a:p>
            <a:pPr marL="0" indent="0">
              <a:buNone/>
            </a:pPr>
            <a:r>
              <a:rPr lang="en-US" dirty="0"/>
              <a:t>^^ in the formal syllabus.</a:t>
            </a:r>
          </a:p>
        </p:txBody>
      </p:sp>
      <p:sp>
        <p:nvSpPr>
          <p:cNvPr id="4" name="Slide Number Placeholder 3">
            <a:extLst>
              <a:ext uri="{FF2B5EF4-FFF2-40B4-BE49-F238E27FC236}">
                <a16:creationId xmlns:a16="http://schemas.microsoft.com/office/drawing/2014/main" id="{1095B07E-584D-314B-DFE7-D075C2DC9B63}"/>
              </a:ext>
            </a:extLst>
          </p:cNvPr>
          <p:cNvSpPr>
            <a:spLocks noGrp="1"/>
          </p:cNvSpPr>
          <p:nvPr>
            <p:ph type="sldNum" sz="quarter" idx="12"/>
          </p:nvPr>
        </p:nvSpPr>
        <p:spPr/>
        <p:txBody>
          <a:bodyPr/>
          <a:lstStyle/>
          <a:p>
            <a:fld id="{19D1C904-FEF5-E842-ADA4-799B1C240AA1}" type="slidenum">
              <a:rPr lang="en-US" smtClean="0"/>
              <a:t>6</a:t>
            </a:fld>
            <a:endParaRPr lang="en-US"/>
          </a:p>
        </p:txBody>
      </p:sp>
    </p:spTree>
    <p:extLst>
      <p:ext uri="{BB962C8B-B14F-4D97-AF65-F5344CB8AC3E}">
        <p14:creationId xmlns:p14="http://schemas.microsoft.com/office/powerpoint/2010/main" val="3166793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4D3E-C17D-E3BB-654B-C414F1A7B16C}"/>
              </a:ext>
            </a:extLst>
          </p:cNvPr>
          <p:cNvSpPr>
            <a:spLocks noGrp="1"/>
          </p:cNvSpPr>
          <p:nvPr>
            <p:ph type="title"/>
          </p:nvPr>
        </p:nvSpPr>
        <p:spPr/>
        <p:txBody>
          <a:bodyPr/>
          <a:lstStyle/>
          <a:p>
            <a:r>
              <a:rPr lang="en-US" dirty="0" err="1"/>
              <a:t>Najoung</a:t>
            </a:r>
            <a:r>
              <a:rPr lang="en-US" dirty="0"/>
              <a:t> Kim (also linguistics)</a:t>
            </a:r>
          </a:p>
        </p:txBody>
      </p:sp>
      <p:sp>
        <p:nvSpPr>
          <p:cNvPr id="3" name="Content Placeholder 2">
            <a:extLst>
              <a:ext uri="{FF2B5EF4-FFF2-40B4-BE49-F238E27FC236}">
                <a16:creationId xmlns:a16="http://schemas.microsoft.com/office/drawing/2014/main" id="{2217B82A-1ABF-E6DE-668F-DD60155CD4A5}"/>
              </a:ext>
            </a:extLst>
          </p:cNvPr>
          <p:cNvSpPr>
            <a:spLocks noGrp="1"/>
          </p:cNvSpPr>
          <p:nvPr>
            <p:ph sz="half" idx="1"/>
          </p:nvPr>
        </p:nvSpPr>
        <p:spPr/>
        <p:txBody>
          <a:bodyPr/>
          <a:lstStyle/>
          <a:p>
            <a:r>
              <a:rPr lang="en-US" dirty="0"/>
              <a:t>“My interests, broadly, are meaning and generalization in human and machine learners. I use computational and experimental linguistic methodologies to explore these areas.”</a:t>
            </a:r>
          </a:p>
          <a:p>
            <a:r>
              <a:rPr lang="en-US" dirty="0"/>
              <a:t>https://</a:t>
            </a:r>
            <a:r>
              <a:rPr lang="en-US" dirty="0" err="1"/>
              <a:t>najoung.kim</a:t>
            </a:r>
            <a:endParaRPr lang="en-US" dirty="0"/>
          </a:p>
        </p:txBody>
      </p:sp>
      <p:pic>
        <p:nvPicPr>
          <p:cNvPr id="5" name="Picture 2">
            <a:extLst>
              <a:ext uri="{FF2B5EF4-FFF2-40B4-BE49-F238E27FC236}">
                <a16:creationId xmlns:a16="http://schemas.microsoft.com/office/drawing/2014/main" id="{4F0257AA-1F40-830E-C19D-2185CBEFD5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24560" y="1825625"/>
            <a:ext cx="36768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590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FBA3A-5FC5-741A-1F13-8BB18408E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674F1-BB7A-3AE2-CB47-2A06C7642E62}"/>
              </a:ext>
            </a:extLst>
          </p:cNvPr>
          <p:cNvSpPr>
            <a:spLocks noGrp="1"/>
          </p:cNvSpPr>
          <p:nvPr>
            <p:ph type="title"/>
          </p:nvPr>
        </p:nvSpPr>
        <p:spPr/>
        <p:txBody>
          <a:bodyPr/>
          <a:lstStyle/>
          <a:p>
            <a:r>
              <a:rPr lang="en-US" dirty="0" err="1">
                <a:hlinkClick r:id="rId2"/>
              </a:rPr>
              <a:t>RExBench</a:t>
            </a:r>
            <a:r>
              <a:rPr lang="en-US" dirty="0">
                <a:hlinkClick r:id="rId2"/>
              </a:rPr>
              <a:t>: Can coding agents autonomously implement AI research extensions?</a:t>
            </a:r>
            <a:endParaRPr lang="en-US" dirty="0"/>
          </a:p>
        </p:txBody>
      </p:sp>
      <p:sp>
        <p:nvSpPr>
          <p:cNvPr id="4" name="Content Placeholder 3">
            <a:extLst>
              <a:ext uri="{FF2B5EF4-FFF2-40B4-BE49-F238E27FC236}">
                <a16:creationId xmlns:a16="http://schemas.microsoft.com/office/drawing/2014/main" id="{FE78D5B0-9C63-3781-92D1-A6AFA5B0A8F8}"/>
              </a:ext>
            </a:extLst>
          </p:cNvPr>
          <p:cNvSpPr>
            <a:spLocks noGrp="1"/>
          </p:cNvSpPr>
          <p:nvPr>
            <p:ph sz="half" idx="1"/>
          </p:nvPr>
        </p:nvSpPr>
        <p:spPr/>
        <p:txBody>
          <a:bodyPr>
            <a:normAutofit fontScale="92500" lnSpcReduction="20000"/>
          </a:bodyPr>
          <a:lstStyle/>
          <a:p>
            <a:pPr marL="0" indent="0">
              <a:buNone/>
            </a:pPr>
            <a:r>
              <a:rPr lang="en-US" dirty="0"/>
              <a:t>Agents based on Large Language Models (LLMs) have shown promise for per- forming sophisticated software engineering tasks autonomously. In addition, there has been progress towards developing agents that can perform parts of the research pipeline in machine learning and the natural sciences. We argue that research extension and its implementation is a critical capability for such systems, and introduce REXBENCH to support the evaluation of this capability.</a:t>
            </a:r>
          </a:p>
        </p:txBody>
      </p:sp>
      <p:pic>
        <p:nvPicPr>
          <p:cNvPr id="3" name="Content Placeholder 2">
            <a:extLst>
              <a:ext uri="{FF2B5EF4-FFF2-40B4-BE49-F238E27FC236}">
                <a16:creationId xmlns:a16="http://schemas.microsoft.com/office/drawing/2014/main" id="{BFFAB9BD-95AE-E6A6-AB16-69619AB33BC3}"/>
              </a:ext>
            </a:extLst>
          </p:cNvPr>
          <p:cNvPicPr>
            <a:picLocks noGrp="1" noChangeAspect="1"/>
          </p:cNvPicPr>
          <p:nvPr>
            <p:ph sz="half" idx="2"/>
          </p:nvPr>
        </p:nvPicPr>
        <p:blipFill>
          <a:blip r:embed="rId3"/>
          <a:stretch>
            <a:fillRect/>
          </a:stretch>
        </p:blipFill>
        <p:spPr>
          <a:xfrm>
            <a:off x="6172200" y="3321683"/>
            <a:ext cx="5181600" cy="1359221"/>
          </a:xfrm>
          <a:prstGeom prst="rect">
            <a:avLst/>
          </a:prstGeom>
        </p:spPr>
      </p:pic>
      <p:pic>
        <p:nvPicPr>
          <p:cNvPr id="3074" name="Picture 2" descr="page1image3189896944">
            <a:extLst>
              <a:ext uri="{FF2B5EF4-FFF2-40B4-BE49-F238E27FC236}">
                <a16:creationId xmlns:a16="http://schemas.microsoft.com/office/drawing/2014/main" id="{1EB281BF-2B7F-20D2-CE92-3E7ED2B28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40005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014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F9792-FE3E-2DEE-98AF-63C9252FE5A3}"/>
              </a:ext>
            </a:extLst>
          </p:cNvPr>
          <p:cNvSpPr>
            <a:spLocks noGrp="1"/>
          </p:cNvSpPr>
          <p:nvPr>
            <p:ph type="title"/>
          </p:nvPr>
        </p:nvSpPr>
        <p:spPr/>
        <p:txBody>
          <a:bodyPr/>
          <a:lstStyle/>
          <a:p>
            <a:r>
              <a:rPr lang="en-US" dirty="0"/>
              <a:t>Vijaya </a:t>
            </a:r>
            <a:r>
              <a:rPr lang="en-US" dirty="0" err="1"/>
              <a:t>Kolachalama</a:t>
            </a:r>
            <a:r>
              <a:rPr lang="en-US" dirty="0"/>
              <a:t> (also MED+CDS)</a:t>
            </a:r>
          </a:p>
        </p:txBody>
      </p:sp>
      <p:sp>
        <p:nvSpPr>
          <p:cNvPr id="3" name="Content Placeholder 2">
            <a:extLst>
              <a:ext uri="{FF2B5EF4-FFF2-40B4-BE49-F238E27FC236}">
                <a16:creationId xmlns:a16="http://schemas.microsoft.com/office/drawing/2014/main" id="{9673791C-7616-680C-4A7A-3CCA9FF4DC97}"/>
              </a:ext>
            </a:extLst>
          </p:cNvPr>
          <p:cNvSpPr>
            <a:spLocks noGrp="1"/>
          </p:cNvSpPr>
          <p:nvPr>
            <p:ph sz="half" idx="1"/>
          </p:nvPr>
        </p:nvSpPr>
        <p:spPr/>
        <p:txBody>
          <a:bodyPr>
            <a:normAutofit fontScale="85000" lnSpcReduction="10000"/>
          </a:bodyPr>
          <a:lstStyle/>
          <a:p>
            <a:r>
              <a:rPr lang="en-US" dirty="0"/>
              <a:t>“</a:t>
            </a:r>
            <a:r>
              <a:rPr lang="en-US" b="0" i="0" u="none" strike="noStrike" dirty="0">
                <a:solidFill>
                  <a:srgbClr val="000000"/>
                </a:solidFill>
                <a:effectLst/>
                <a:latin typeface="Lato" panose="020F0502020204030204" pitchFamily="34" charset="0"/>
              </a:rPr>
              <a:t>We are a highly interdisciplinary research group, bringing together trainees and scientists from computer science, neuroscience, bioinformatics, physics, computing and data sciences, electrical and computer engineering, and medicine. We actively collaborate with clinicians and domain experts across diverse specialties and institutions globally.”</a:t>
            </a:r>
          </a:p>
          <a:p>
            <a:r>
              <a:rPr lang="en-US" dirty="0"/>
              <a:t>https://</a:t>
            </a:r>
            <a:r>
              <a:rPr lang="en-US" dirty="0" err="1"/>
              <a:t>www.bumc.bu.edu</a:t>
            </a:r>
            <a:r>
              <a:rPr lang="en-US" dirty="0"/>
              <a:t>/</a:t>
            </a:r>
            <a:r>
              <a:rPr lang="en-US" dirty="0" err="1"/>
              <a:t>camed</a:t>
            </a:r>
            <a:r>
              <a:rPr lang="en-US" dirty="0"/>
              <a:t>/profile/</a:t>
            </a:r>
            <a:r>
              <a:rPr lang="en-US" dirty="0" err="1"/>
              <a:t>vijaya-kolachalama</a:t>
            </a:r>
            <a:r>
              <a:rPr lang="en-US" dirty="0"/>
              <a:t>/</a:t>
            </a:r>
          </a:p>
        </p:txBody>
      </p:sp>
      <p:pic>
        <p:nvPicPr>
          <p:cNvPr id="5" name="Picture 2">
            <a:extLst>
              <a:ext uri="{FF2B5EF4-FFF2-40B4-BE49-F238E27FC236}">
                <a16:creationId xmlns:a16="http://schemas.microsoft.com/office/drawing/2014/main" id="{54AD516A-3FF5-8D0F-DE41-5FC256BE6AF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696200" y="2928144"/>
            <a:ext cx="21336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2657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A8075-A087-AC7E-DD80-10FFDA39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51DBB-C0B3-FBE2-B4F6-A3D39F1825EA}"/>
              </a:ext>
            </a:extLst>
          </p:cNvPr>
          <p:cNvSpPr>
            <a:spLocks noGrp="1"/>
          </p:cNvSpPr>
          <p:nvPr>
            <p:ph type="title"/>
          </p:nvPr>
        </p:nvSpPr>
        <p:spPr/>
        <p:txBody>
          <a:bodyPr/>
          <a:lstStyle/>
          <a:p>
            <a:r>
              <a:rPr lang="en-US" dirty="0">
                <a:hlinkClick r:id="rId2"/>
              </a:rPr>
              <a:t>AI-driven fusion of multimodal data for Alzheimer’s disease biomarker assessment</a:t>
            </a:r>
            <a:endParaRPr lang="en-US" dirty="0"/>
          </a:p>
        </p:txBody>
      </p:sp>
      <p:sp>
        <p:nvSpPr>
          <p:cNvPr id="4" name="Content Placeholder 3">
            <a:extLst>
              <a:ext uri="{FF2B5EF4-FFF2-40B4-BE49-F238E27FC236}">
                <a16:creationId xmlns:a16="http://schemas.microsoft.com/office/drawing/2014/main" id="{B74034FF-3C17-83C2-A7EB-5747D51ADFBE}"/>
              </a:ext>
            </a:extLst>
          </p:cNvPr>
          <p:cNvSpPr>
            <a:spLocks noGrp="1"/>
          </p:cNvSpPr>
          <p:nvPr>
            <p:ph sz="half" idx="1"/>
          </p:nvPr>
        </p:nvSpPr>
        <p:spPr/>
        <p:txBody>
          <a:bodyPr>
            <a:normAutofit fontScale="70000" lnSpcReduction="20000"/>
          </a:bodyPr>
          <a:lstStyle/>
          <a:p>
            <a:pPr marL="0" indent="0">
              <a:buNone/>
            </a:pPr>
            <a:r>
              <a:rPr lang="en-US" dirty="0"/>
              <a:t>Alzheimer’s disease (AD) diagnosis hinges on detecting amyloid beta (A</a:t>
            </a:r>
            <a:r>
              <a:rPr lang="el-GR" dirty="0"/>
              <a:t>β) </a:t>
            </a:r>
            <a:r>
              <a:rPr lang="en-US" dirty="0"/>
              <a:t>plaques and neurofibrillary tau (</a:t>
            </a:r>
            <a:r>
              <a:rPr lang="el-GR" dirty="0"/>
              <a:t>τ) </a:t>
            </a:r>
            <a:r>
              <a:rPr lang="en-US" dirty="0"/>
              <a:t>tangles. While amyloid PET imaging is now clinically approved, tau PET remains largely restricted to research settings. These imaging techniques, though valuable, are expensive and often difficult to access, limiting their widespread use in routine clinical practice. Here, we introduce a computational framework that leverages multimodal data from seven distinct cohorts comprising 12, 185 participants to estimate </a:t>
            </a:r>
            <a:r>
              <a:rPr lang="en-US" dirty="0" err="1"/>
              <a:t>indi-vidual</a:t>
            </a:r>
            <a:r>
              <a:rPr lang="en-US" dirty="0"/>
              <a:t> PET profiles, both global and regional, using more accessible data modalities, such as demographics, medical history, medication use, fluid measurements, functional and neuropsychological assessments, and structural MRIs.</a:t>
            </a:r>
          </a:p>
        </p:txBody>
      </p:sp>
      <p:pic>
        <p:nvPicPr>
          <p:cNvPr id="3" name="Content Placeholder 2">
            <a:extLst>
              <a:ext uri="{FF2B5EF4-FFF2-40B4-BE49-F238E27FC236}">
                <a16:creationId xmlns:a16="http://schemas.microsoft.com/office/drawing/2014/main" id="{DCAD5501-9AD1-0699-6C05-F5F5F8438510}"/>
              </a:ext>
            </a:extLst>
          </p:cNvPr>
          <p:cNvPicPr>
            <a:picLocks noGrp="1" noChangeAspect="1"/>
          </p:cNvPicPr>
          <p:nvPr>
            <p:ph sz="half" idx="2"/>
          </p:nvPr>
        </p:nvPicPr>
        <p:blipFill>
          <a:blip r:embed="rId3"/>
          <a:stretch>
            <a:fillRect/>
          </a:stretch>
        </p:blipFill>
        <p:spPr>
          <a:xfrm>
            <a:off x="6187252" y="1825625"/>
            <a:ext cx="5151496" cy="4351338"/>
          </a:xfrm>
          <a:prstGeom prst="rect">
            <a:avLst/>
          </a:prstGeom>
        </p:spPr>
      </p:pic>
    </p:spTree>
    <p:extLst>
      <p:ext uri="{BB962C8B-B14F-4D97-AF65-F5344CB8AC3E}">
        <p14:creationId xmlns:p14="http://schemas.microsoft.com/office/powerpoint/2010/main" val="1694863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CCE3-2A7B-C856-959C-A9F061DDFA11}"/>
              </a:ext>
            </a:extLst>
          </p:cNvPr>
          <p:cNvSpPr>
            <a:spLocks noGrp="1"/>
          </p:cNvSpPr>
          <p:nvPr>
            <p:ph type="title"/>
          </p:nvPr>
        </p:nvSpPr>
        <p:spPr/>
        <p:txBody>
          <a:bodyPr/>
          <a:lstStyle/>
          <a:p>
            <a:r>
              <a:rPr lang="en-US" dirty="0"/>
              <a:t>Bryan Plummer</a:t>
            </a:r>
          </a:p>
        </p:txBody>
      </p:sp>
      <p:sp>
        <p:nvSpPr>
          <p:cNvPr id="3" name="Content Placeholder 2">
            <a:extLst>
              <a:ext uri="{FF2B5EF4-FFF2-40B4-BE49-F238E27FC236}">
                <a16:creationId xmlns:a16="http://schemas.microsoft.com/office/drawing/2014/main" id="{80E6900E-09E4-0DB9-4B36-B5D603D0C31B}"/>
              </a:ext>
            </a:extLst>
          </p:cNvPr>
          <p:cNvSpPr>
            <a:spLocks noGrp="1"/>
          </p:cNvSpPr>
          <p:nvPr>
            <p:ph sz="half" idx="1"/>
          </p:nvPr>
        </p:nvSpPr>
        <p:spPr/>
        <p:txBody>
          <a:bodyPr/>
          <a:lstStyle/>
          <a:p>
            <a:r>
              <a:rPr lang="en-US" dirty="0"/>
              <a:t>“</a:t>
            </a:r>
            <a:r>
              <a:rPr lang="en-US" b="0" i="0" u="none" strike="noStrike" dirty="0">
                <a:solidFill>
                  <a:srgbClr val="000000"/>
                </a:solidFill>
                <a:effectLst/>
                <a:latin typeface="Arial" panose="020B0604020202020204" pitchFamily="34" charset="0"/>
              </a:rPr>
              <a:t>My research interests fall within the umbrella of artificial intelligence with a focus on multimodal machine learning, efficient neural networks, explainable and fair AI, and robust ML.”</a:t>
            </a:r>
          </a:p>
          <a:p>
            <a:r>
              <a:rPr lang="en-US" dirty="0">
                <a:hlinkClick r:id="rId2"/>
              </a:rPr>
              <a:t>https://bryanplummer.com</a:t>
            </a:r>
            <a:endParaRPr lang="en-US" dirty="0">
              <a:solidFill>
                <a:srgbClr val="000000"/>
              </a:solidFill>
              <a:latin typeface="Arial" panose="020B0604020202020204" pitchFamily="34" charset="0"/>
            </a:endParaRPr>
          </a:p>
        </p:txBody>
      </p:sp>
      <p:pic>
        <p:nvPicPr>
          <p:cNvPr id="5" name="Picture 2">
            <a:extLst>
              <a:ext uri="{FF2B5EF4-FFF2-40B4-BE49-F238E27FC236}">
                <a16:creationId xmlns:a16="http://schemas.microsoft.com/office/drawing/2014/main" id="{9B05C983-DE12-1369-1B79-963DA46BFCC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886700" y="3055144"/>
            <a:ext cx="1752600" cy="189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385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860A5-1087-3CE9-F6B8-3EEC5E59C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0A1A7-40E8-C195-E64C-5B55AA2E4191}"/>
              </a:ext>
            </a:extLst>
          </p:cNvPr>
          <p:cNvSpPr>
            <a:spLocks noGrp="1"/>
          </p:cNvSpPr>
          <p:nvPr>
            <p:ph type="title"/>
          </p:nvPr>
        </p:nvSpPr>
        <p:spPr/>
        <p:txBody>
          <a:bodyPr/>
          <a:lstStyle/>
          <a:p>
            <a:r>
              <a:rPr lang="en-US" dirty="0">
                <a:hlinkClick r:id="rId2"/>
              </a:rPr>
              <a:t>Web Artifact Attacks Disrupt Vision Language Models</a:t>
            </a:r>
            <a:endParaRPr lang="en-US" dirty="0"/>
          </a:p>
        </p:txBody>
      </p:sp>
      <p:sp>
        <p:nvSpPr>
          <p:cNvPr id="4" name="Content Placeholder 3">
            <a:extLst>
              <a:ext uri="{FF2B5EF4-FFF2-40B4-BE49-F238E27FC236}">
                <a16:creationId xmlns:a16="http://schemas.microsoft.com/office/drawing/2014/main" id="{10B89505-C000-EC53-368C-A29EE08F3B57}"/>
              </a:ext>
            </a:extLst>
          </p:cNvPr>
          <p:cNvSpPr>
            <a:spLocks noGrp="1"/>
          </p:cNvSpPr>
          <p:nvPr>
            <p:ph sz="half" idx="1"/>
          </p:nvPr>
        </p:nvSpPr>
        <p:spPr/>
        <p:txBody>
          <a:bodyPr>
            <a:normAutofit fontScale="62500" lnSpcReduction="20000"/>
          </a:bodyPr>
          <a:lstStyle/>
          <a:p>
            <a:r>
              <a:rPr lang="en-US" dirty="0"/>
              <a:t>Vision-language models (VLMs) (e.g., CLIP, </a:t>
            </a:r>
            <a:r>
              <a:rPr lang="en-US" dirty="0" err="1"/>
              <a:t>LLaVA</a:t>
            </a:r>
            <a:r>
              <a:rPr lang="en-US" dirty="0"/>
              <a:t>) are trained on large-scale, lightly curated web datasets, leading them to learn unintended correlations between semantic concepts and unrelated visual signals. These associations degrade model accuracy by causing predictions to rely on incidental patterns rather than genuine visual understanding. Prior work has weaponized these correlations as an attack vector to manipulate model predictions, such as inserting a deceiving class text onto the image in a “typographic” attack. These attacks succeed due to VLMs’ text-heavy bias—a result of captions that echo visible words rather than describing content. However, this attack has focused solely on text that matches the target class exactly, overlooking a broader range of correlations, including non-matching text and graphical symbols, which arise from the abundance of branding content in web-scale data.</a:t>
            </a:r>
          </a:p>
        </p:txBody>
      </p:sp>
      <p:pic>
        <p:nvPicPr>
          <p:cNvPr id="3" name="Content Placeholder 2">
            <a:extLst>
              <a:ext uri="{FF2B5EF4-FFF2-40B4-BE49-F238E27FC236}">
                <a16:creationId xmlns:a16="http://schemas.microsoft.com/office/drawing/2014/main" id="{81FFEF8B-B24A-F10B-CEFF-3F35E2AD7ACE}"/>
              </a:ext>
            </a:extLst>
          </p:cNvPr>
          <p:cNvPicPr>
            <a:picLocks noGrp="1" noChangeAspect="1"/>
          </p:cNvPicPr>
          <p:nvPr>
            <p:ph sz="half" idx="2"/>
          </p:nvPr>
        </p:nvPicPr>
        <p:blipFill>
          <a:blip r:embed="rId3"/>
          <a:stretch>
            <a:fillRect/>
          </a:stretch>
        </p:blipFill>
        <p:spPr>
          <a:xfrm>
            <a:off x="6172200" y="2521647"/>
            <a:ext cx="5181600" cy="2959294"/>
          </a:xfrm>
          <a:prstGeom prst="rect">
            <a:avLst/>
          </a:prstGeom>
        </p:spPr>
      </p:pic>
    </p:spTree>
    <p:extLst>
      <p:ext uri="{BB962C8B-B14F-4D97-AF65-F5344CB8AC3E}">
        <p14:creationId xmlns:p14="http://schemas.microsoft.com/office/powerpoint/2010/main" val="3895316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64EE-375B-275E-DB8E-BCB6CC886C74}"/>
              </a:ext>
            </a:extLst>
          </p:cNvPr>
          <p:cNvSpPr>
            <a:spLocks noGrp="1"/>
          </p:cNvSpPr>
          <p:nvPr>
            <p:ph type="title"/>
          </p:nvPr>
        </p:nvSpPr>
        <p:spPr/>
        <p:txBody>
          <a:bodyPr/>
          <a:lstStyle/>
          <a:p>
            <a:r>
              <a:rPr lang="en-US" dirty="0"/>
              <a:t>You may use generative AI but use it well!</a:t>
            </a:r>
          </a:p>
        </p:txBody>
      </p:sp>
      <p:sp>
        <p:nvSpPr>
          <p:cNvPr id="3" name="Content Placeholder 2">
            <a:extLst>
              <a:ext uri="{FF2B5EF4-FFF2-40B4-BE49-F238E27FC236}">
                <a16:creationId xmlns:a16="http://schemas.microsoft.com/office/drawing/2014/main" id="{3F4DA0B8-8F4D-EF84-CA47-5433AEA0AA56}"/>
              </a:ext>
            </a:extLst>
          </p:cNvPr>
          <p:cNvSpPr>
            <a:spLocks noGrp="1"/>
          </p:cNvSpPr>
          <p:nvPr>
            <p:ph idx="1"/>
          </p:nvPr>
        </p:nvSpPr>
        <p:spPr/>
        <p:txBody>
          <a:bodyPr>
            <a:normAutofit lnSpcReduction="10000"/>
          </a:bodyPr>
          <a:lstStyle/>
          <a:p>
            <a:r>
              <a:rPr lang="en-US" dirty="0">
                <a:solidFill>
                  <a:srgbClr val="FF0000"/>
                </a:solidFill>
              </a:rPr>
              <a:t>Don’t waste the grader’s time.</a:t>
            </a:r>
          </a:p>
          <a:p>
            <a:r>
              <a:rPr lang="en-US" dirty="0"/>
              <a:t>Don’t lose points for</a:t>
            </a:r>
          </a:p>
          <a:p>
            <a:pPr lvl="1"/>
            <a:r>
              <a:rPr lang="en-US" dirty="0"/>
              <a:t>Saying it is such an interesting question…</a:t>
            </a:r>
          </a:p>
          <a:p>
            <a:pPr lvl="1"/>
            <a:r>
              <a:rPr lang="en-US" dirty="0"/>
              <a:t>Answering a couple other questions!</a:t>
            </a:r>
          </a:p>
          <a:p>
            <a:pPr lvl="1"/>
            <a:r>
              <a:rPr lang="en-US" dirty="0"/>
              <a:t>Answering the next question too.</a:t>
            </a:r>
          </a:p>
          <a:p>
            <a:pPr lvl="1"/>
            <a:r>
              <a:rPr lang="en-US" dirty="0"/>
              <a:t>Making your answer pretty with redundant headings or emojis.</a:t>
            </a:r>
          </a:p>
          <a:p>
            <a:pPr lvl="1"/>
            <a:r>
              <a:rPr lang="en-US" dirty="0"/>
              <a:t>Repeating something an LLM hallucinated.</a:t>
            </a:r>
          </a:p>
          <a:p>
            <a:r>
              <a:rPr lang="en-US" dirty="0"/>
              <a:t>Be concise and to the point.</a:t>
            </a:r>
          </a:p>
          <a:p>
            <a:r>
              <a:rPr lang="en-US" dirty="0">
                <a:solidFill>
                  <a:srgbClr val="7030A0"/>
                </a:solidFill>
              </a:rPr>
              <a:t>Submit something better than ChatGPT!</a:t>
            </a:r>
          </a:p>
          <a:p>
            <a:r>
              <a:rPr lang="en-US" dirty="0"/>
              <a:t>Don’t forget to cite! A chat link suffices.</a:t>
            </a:r>
          </a:p>
        </p:txBody>
      </p:sp>
      <p:sp>
        <p:nvSpPr>
          <p:cNvPr id="4" name="Slide Number Placeholder 3">
            <a:extLst>
              <a:ext uri="{FF2B5EF4-FFF2-40B4-BE49-F238E27FC236}">
                <a16:creationId xmlns:a16="http://schemas.microsoft.com/office/drawing/2014/main" id="{B08D9F1C-2B9F-7D71-8EB2-8BA8240E2907}"/>
              </a:ext>
            </a:extLst>
          </p:cNvPr>
          <p:cNvSpPr>
            <a:spLocks noGrp="1"/>
          </p:cNvSpPr>
          <p:nvPr>
            <p:ph type="sldNum" sz="quarter" idx="12"/>
          </p:nvPr>
        </p:nvSpPr>
        <p:spPr/>
        <p:txBody>
          <a:bodyPr/>
          <a:lstStyle/>
          <a:p>
            <a:fld id="{19D1C904-FEF5-E842-ADA4-799B1C240AA1}" type="slidenum">
              <a:rPr lang="en-US" smtClean="0"/>
              <a:t>7</a:t>
            </a:fld>
            <a:endParaRPr lang="en-US"/>
          </a:p>
        </p:txBody>
      </p:sp>
    </p:spTree>
    <p:extLst>
      <p:ext uri="{BB962C8B-B14F-4D97-AF65-F5344CB8AC3E}">
        <p14:creationId xmlns:p14="http://schemas.microsoft.com/office/powerpoint/2010/main" val="3602011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CCAB-B412-5539-2246-AC24F4883E69}"/>
              </a:ext>
            </a:extLst>
          </p:cNvPr>
          <p:cNvSpPr>
            <a:spLocks noGrp="1"/>
          </p:cNvSpPr>
          <p:nvPr>
            <p:ph type="title"/>
          </p:nvPr>
        </p:nvSpPr>
        <p:spPr/>
        <p:txBody>
          <a:bodyPr/>
          <a:lstStyle/>
          <a:p>
            <a:r>
              <a:rPr lang="en-US"/>
              <a:t>Course Staff</a:t>
            </a:r>
          </a:p>
        </p:txBody>
      </p:sp>
      <p:sp>
        <p:nvSpPr>
          <p:cNvPr id="3" name="Content Placeholder 2">
            <a:extLst>
              <a:ext uri="{FF2B5EF4-FFF2-40B4-BE49-F238E27FC236}">
                <a16:creationId xmlns:a16="http://schemas.microsoft.com/office/drawing/2014/main" id="{766FBB95-0955-E340-F010-F2DAE2EE59D4}"/>
              </a:ext>
            </a:extLst>
          </p:cNvPr>
          <p:cNvSpPr>
            <a:spLocks noGrp="1"/>
          </p:cNvSpPr>
          <p:nvPr>
            <p:ph sz="half" idx="1"/>
          </p:nvPr>
        </p:nvSpPr>
        <p:spPr/>
        <p:txBody>
          <a:bodyPr/>
          <a:lstStyle/>
          <a:p>
            <a:pPr marL="0" indent="0">
              <a:buNone/>
            </a:pPr>
            <a:r>
              <a:rPr lang="en-US"/>
              <a:t>Instructor </a:t>
            </a:r>
            <a:r>
              <a:rPr lang="en-US">
                <a:solidFill>
                  <a:srgbClr val="7030A0"/>
                </a:solidFill>
              </a:rPr>
              <a:t>Jeffrey Considine (me)</a:t>
            </a:r>
          </a:p>
          <a:p>
            <a:r>
              <a:rPr lang="en-US"/>
              <a:t>Email: </a:t>
            </a:r>
            <a:r>
              <a:rPr lang="en-US">
                <a:hlinkClick r:id="rId2"/>
              </a:rPr>
              <a:t>jconsidi@bu.edu</a:t>
            </a:r>
            <a:endParaRPr lang="en-US"/>
          </a:p>
          <a:p>
            <a:r>
              <a:rPr lang="en-US"/>
              <a:t>Office: CDS 1645</a:t>
            </a:r>
          </a:p>
          <a:p>
            <a:r>
              <a:rPr lang="en-US"/>
              <a:t>Office Hours:</a:t>
            </a:r>
          </a:p>
          <a:p>
            <a:pPr lvl="1"/>
            <a:r>
              <a:rPr lang="en-US"/>
              <a:t>Monday 11-12</a:t>
            </a:r>
          </a:p>
          <a:p>
            <a:pPr lvl="1"/>
            <a:r>
              <a:rPr lang="en-US"/>
              <a:t>Tuesday 3-4</a:t>
            </a:r>
          </a:p>
          <a:p>
            <a:pPr lvl="1"/>
            <a:r>
              <a:rPr lang="en-US"/>
              <a:t>Wednesday 1-2</a:t>
            </a:r>
          </a:p>
          <a:p>
            <a:pPr lvl="1"/>
            <a:r>
              <a:rPr lang="en-US"/>
              <a:t>Thursday 1-2</a:t>
            </a:r>
          </a:p>
          <a:p>
            <a:endParaRPr lang="en-US"/>
          </a:p>
        </p:txBody>
      </p:sp>
      <p:sp>
        <p:nvSpPr>
          <p:cNvPr id="4" name="Content Placeholder 3">
            <a:extLst>
              <a:ext uri="{FF2B5EF4-FFF2-40B4-BE49-F238E27FC236}">
                <a16:creationId xmlns:a16="http://schemas.microsoft.com/office/drawing/2014/main" id="{2731CE91-E478-AA3D-B140-E170BC00DF88}"/>
              </a:ext>
            </a:extLst>
          </p:cNvPr>
          <p:cNvSpPr>
            <a:spLocks noGrp="1"/>
          </p:cNvSpPr>
          <p:nvPr>
            <p:ph sz="half" idx="2"/>
          </p:nvPr>
        </p:nvSpPr>
        <p:spPr/>
        <p:txBody>
          <a:bodyPr/>
          <a:lstStyle/>
          <a:p>
            <a:pPr marL="0" indent="0">
              <a:buNone/>
            </a:pPr>
            <a:r>
              <a:rPr lang="en-US" dirty="0"/>
              <a:t>Teaching Fellow </a:t>
            </a:r>
            <a:r>
              <a:rPr lang="en-US" dirty="0" err="1"/>
              <a:t>Mahir</a:t>
            </a:r>
            <a:r>
              <a:rPr lang="en-US" dirty="0"/>
              <a:t> Patel</a:t>
            </a:r>
          </a:p>
          <a:p>
            <a:r>
              <a:rPr lang="en-US" dirty="0"/>
              <a:t>Email: </a:t>
            </a:r>
            <a:r>
              <a:rPr lang="en-US" dirty="0">
                <a:hlinkClick r:id="rId3"/>
              </a:rPr>
              <a:t>mahirp@bu.edu</a:t>
            </a:r>
            <a:endParaRPr lang="en-US" dirty="0"/>
          </a:p>
          <a:p>
            <a:r>
              <a:rPr lang="en-US" dirty="0"/>
              <a:t>Office Hours Location: TBD</a:t>
            </a:r>
          </a:p>
          <a:p>
            <a:r>
              <a:rPr lang="en-US" dirty="0"/>
              <a:t>Office Hours:</a:t>
            </a:r>
          </a:p>
          <a:p>
            <a:pPr lvl="1"/>
            <a:r>
              <a:rPr lang="en-US" dirty="0"/>
              <a:t>Monday 12-1:30</a:t>
            </a:r>
          </a:p>
          <a:p>
            <a:pPr lvl="1"/>
            <a:r>
              <a:rPr lang="en-US" dirty="0"/>
              <a:t>Wednesday 2-3:30</a:t>
            </a:r>
          </a:p>
          <a:p>
            <a:pPr marL="457200" lvl="1" indent="0">
              <a:buNone/>
            </a:pPr>
            <a:r>
              <a:rPr lang="en-US" dirty="0"/>
              <a:t>(subject to getting a room)</a:t>
            </a:r>
          </a:p>
        </p:txBody>
      </p:sp>
    </p:spTree>
    <p:extLst>
      <p:ext uri="{BB962C8B-B14F-4D97-AF65-F5344CB8AC3E}">
        <p14:creationId xmlns:p14="http://schemas.microsoft.com/office/powerpoint/2010/main" val="297058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DB8E-BF76-A786-2B67-8D1AD0E0BA70}"/>
              </a:ext>
            </a:extLst>
          </p:cNvPr>
          <p:cNvSpPr>
            <a:spLocks noGrp="1"/>
          </p:cNvSpPr>
          <p:nvPr>
            <p:ph type="title"/>
          </p:nvPr>
        </p:nvSpPr>
        <p:spPr/>
        <p:txBody>
          <a:bodyPr/>
          <a:lstStyle/>
          <a:p>
            <a:r>
              <a:rPr lang="en-US"/>
              <a:t>Textbooks – None Required</a:t>
            </a:r>
            <a:br>
              <a:rPr lang="en-US"/>
            </a:br>
            <a:r>
              <a:rPr lang="en-US"/>
              <a:t>But These Two are Good</a:t>
            </a:r>
          </a:p>
        </p:txBody>
      </p:sp>
      <p:pic>
        <p:nvPicPr>
          <p:cNvPr id="7174" name="Picture 6">
            <a:extLst>
              <a:ext uri="{FF2B5EF4-FFF2-40B4-BE49-F238E27FC236}">
                <a16:creationId xmlns:a16="http://schemas.microsoft.com/office/drawing/2014/main" id="{F8210AB5-B808-970F-9E93-669382636CE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537450" y="2413794"/>
            <a:ext cx="24511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6DC38374-7C6F-93DC-9D85-9A63B83BA79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714656" y="1825625"/>
            <a:ext cx="3428687"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3390B2-B534-5D8B-934B-1C9D0623E4BB}"/>
              </a:ext>
            </a:extLst>
          </p:cNvPr>
          <p:cNvSpPr txBox="1"/>
          <p:nvPr/>
        </p:nvSpPr>
        <p:spPr>
          <a:xfrm>
            <a:off x="5694947" y="5588795"/>
            <a:ext cx="6497053" cy="954107"/>
          </a:xfrm>
          <a:prstGeom prst="rect">
            <a:avLst/>
          </a:prstGeom>
          <a:noFill/>
        </p:spPr>
        <p:txBody>
          <a:bodyPr wrap="square" rtlCol="0">
            <a:spAutoFit/>
          </a:bodyPr>
          <a:lstStyle/>
          <a:p>
            <a:r>
              <a:rPr lang="en-US" sz="2800">
                <a:solidFill>
                  <a:srgbClr val="7030A0"/>
                </a:solidFill>
              </a:rPr>
              <a:t>Will post links to some of these chapters.</a:t>
            </a:r>
          </a:p>
          <a:p>
            <a:r>
              <a:rPr lang="en-US" sz="2800">
                <a:solidFill>
                  <a:srgbClr val="7030A0"/>
                </a:solidFill>
              </a:rPr>
              <a:t>Winston made them publicly available.</a:t>
            </a:r>
          </a:p>
        </p:txBody>
      </p:sp>
    </p:spTree>
    <p:extLst>
      <p:ext uri="{BB962C8B-B14F-4D97-AF65-F5344CB8AC3E}">
        <p14:creationId xmlns:p14="http://schemas.microsoft.com/office/powerpoint/2010/main" val="164984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 640" id="{B989C56A-EF22-244F-821B-0D9D6781D627}" vid="{0AE87173-47E2-6D40-ABB8-CE429D899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1295</TotalTime>
  <Words>2323</Words>
  <Application>Microsoft Macintosh PowerPoint</Application>
  <PresentationFormat>Widescreen</PresentationFormat>
  <Paragraphs>349</Paragraphs>
  <Slides>65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Aptos</vt:lpstr>
      <vt:lpstr>Aptos Display</vt:lpstr>
      <vt:lpstr>Arial</vt:lpstr>
      <vt:lpstr>Cambria Math</vt:lpstr>
      <vt:lpstr>Lato</vt:lpstr>
      <vt:lpstr>Office Theme</vt:lpstr>
      <vt:lpstr>Graduate Artificial Intelligence CS 640 Measures of Success</vt:lpstr>
      <vt:lpstr>Plan for Today</vt:lpstr>
      <vt:lpstr>Blackboard</vt:lpstr>
      <vt:lpstr>Course Logistics</vt:lpstr>
      <vt:lpstr>Grading</vt:lpstr>
      <vt:lpstr>Please, no AI Slop or Verbosity!</vt:lpstr>
      <vt:lpstr>You may use generative AI but use it well!</vt:lpstr>
      <vt:lpstr>Course Staff</vt:lpstr>
      <vt:lpstr>Textbooks – None Required But These Two are Good</vt:lpstr>
      <vt:lpstr>Any Questions?</vt:lpstr>
      <vt:lpstr>Regression</vt:lpstr>
      <vt:lpstr>How Do We Grade Regressed Functions?</vt:lpstr>
      <vt:lpstr>Loss Functions</vt:lpstr>
      <vt:lpstr>Sanity Check</vt:lpstr>
      <vt:lpstr>Regression versus deciding?</vt:lpstr>
      <vt:lpstr>Any Questions?</vt:lpstr>
      <vt:lpstr>Binary Measures of Success</vt:lpstr>
      <vt:lpstr>Accuracy</vt:lpstr>
      <vt:lpstr>Confusion Matrix (counts)</vt:lpstr>
      <vt:lpstr>Rates</vt:lpstr>
      <vt:lpstr>F_1 Score</vt:lpstr>
      <vt:lpstr>Many Variations of these measures</vt:lpstr>
      <vt:lpstr>Any Questions?</vt:lpstr>
      <vt:lpstr>Decision Thresholds</vt:lpstr>
      <vt:lpstr>What do Most Models Output?</vt:lpstr>
      <vt:lpstr>Decision Thresholds</vt:lpstr>
      <vt:lpstr>Decisions from Thresholds</vt:lpstr>
      <vt:lpstr>Decision Thresholds Change Tradeoffs</vt:lpstr>
      <vt:lpstr>Receiver Operating Characteristic (ROC) Curves</vt:lpstr>
      <vt:lpstr>Idealized ROC Curves</vt:lpstr>
      <vt:lpstr>Stupid ROC Tricks</vt:lpstr>
      <vt:lpstr>Which ROC Curve is Better?</vt:lpstr>
      <vt:lpstr>Do ROC Curves Tell Us How to Pick Decision Thresholds?</vt:lpstr>
      <vt:lpstr>Any Questions?</vt:lpstr>
      <vt:lpstr>Utility Functions</vt:lpstr>
      <vt:lpstr>Calculating Expected Utility</vt:lpstr>
      <vt:lpstr>Regret</vt:lpstr>
      <vt:lpstr>Calculating Expected Regret from Utility</vt:lpstr>
      <vt:lpstr>Calculating Expected Regret from Regret</vt:lpstr>
      <vt:lpstr>Which is better? Utility or Regret?</vt:lpstr>
      <vt:lpstr>Utility over Time</vt:lpstr>
      <vt:lpstr>Diminishing Utility</vt:lpstr>
      <vt:lpstr>St. Petersburg Paradox</vt:lpstr>
      <vt:lpstr>A Conspicuous Omission</vt:lpstr>
      <vt:lpstr>Any Questions?</vt:lpstr>
      <vt:lpstr>What if We Don’t Have a Utility Function?</vt:lpstr>
      <vt:lpstr>Proper Scoring Rules</vt:lpstr>
      <vt:lpstr>Examples of Proper Scoring Rules</vt:lpstr>
      <vt:lpstr>Binary Classification</vt:lpstr>
      <vt:lpstr>What if Probability is Zero?</vt:lpstr>
      <vt:lpstr>Multi-Class Classification</vt:lpstr>
      <vt:lpstr>Why Two Formulas?</vt:lpstr>
      <vt:lpstr>Any Questions?</vt:lpstr>
      <vt:lpstr>AI Research at BU</vt:lpstr>
      <vt:lpstr>Computer Science Faculty doing AI Research</vt:lpstr>
      <vt:lpstr>Deepti Ghadiyaram</vt:lpstr>
      <vt:lpstr>Revelio: Interpreting and leveraging semantic information in diffusion models (2025)</vt:lpstr>
      <vt:lpstr>Boqing Gong</vt:lpstr>
      <vt:lpstr>BabyVLM: Data-Efficient Pretraining of VLMs Inspired by Infant Learning</vt:lpstr>
      <vt:lpstr>Najoung Kim (also linguistics)</vt:lpstr>
      <vt:lpstr>RExBench: Can coding agents autonomously implement AI research extensions?</vt:lpstr>
      <vt:lpstr>Vijaya Kolachalama (also MED+CDS)</vt:lpstr>
      <vt:lpstr>AI-driven fusion of multimodal data for Alzheimer’s disease biomarker assessment</vt:lpstr>
      <vt:lpstr>Bryan Plummer</vt:lpstr>
      <vt:lpstr>Web Artifact Attacks Disrupt Vision Language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Considine, Jeffrey</dc:creator>
  <cp:lastModifiedBy>Considine, Jeffrey</cp:lastModifiedBy>
  <cp:revision>2</cp:revision>
  <dcterms:created xsi:type="dcterms:W3CDTF">2025-08-18T17:14:27Z</dcterms:created>
  <dcterms:modified xsi:type="dcterms:W3CDTF">2025-09-04T13:14:29Z</dcterms:modified>
</cp:coreProperties>
</file>